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4"/>
  </p:notesMasterIdLst>
  <p:sldIdLst>
    <p:sldId id="260" r:id="rId2"/>
    <p:sldId id="372" r:id="rId3"/>
    <p:sldId id="363" r:id="rId4"/>
    <p:sldId id="364" r:id="rId5"/>
    <p:sldId id="274" r:id="rId6"/>
    <p:sldId id="365" r:id="rId7"/>
    <p:sldId id="357" r:id="rId8"/>
    <p:sldId id="358" r:id="rId9"/>
    <p:sldId id="354" r:id="rId10"/>
    <p:sldId id="366" r:id="rId11"/>
    <p:sldId id="356" r:id="rId12"/>
    <p:sldId id="355" r:id="rId13"/>
    <p:sldId id="375" r:id="rId14"/>
    <p:sldId id="376" r:id="rId15"/>
    <p:sldId id="276" r:id="rId16"/>
    <p:sldId id="277" r:id="rId17"/>
    <p:sldId id="367" r:id="rId18"/>
    <p:sldId id="368" r:id="rId19"/>
    <p:sldId id="369" r:id="rId20"/>
    <p:sldId id="370" r:id="rId21"/>
    <p:sldId id="279" r:id="rId22"/>
    <p:sldId id="385" r:id="rId23"/>
    <p:sldId id="326" r:id="rId24"/>
    <p:sldId id="284" r:id="rId25"/>
    <p:sldId id="285" r:id="rId26"/>
    <p:sldId id="290" r:id="rId27"/>
    <p:sldId id="292" r:id="rId28"/>
    <p:sldId id="291" r:id="rId29"/>
    <p:sldId id="332" r:id="rId30"/>
    <p:sldId id="333" r:id="rId31"/>
    <p:sldId id="293" r:id="rId32"/>
    <p:sldId id="296" r:id="rId33"/>
    <p:sldId id="298" r:id="rId34"/>
    <p:sldId id="297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12" r:id="rId45"/>
    <p:sldId id="313" r:id="rId46"/>
    <p:sldId id="311" r:id="rId47"/>
    <p:sldId id="315" r:id="rId48"/>
    <p:sldId id="374" r:id="rId49"/>
    <p:sldId id="359" r:id="rId50"/>
    <p:sldId id="360" r:id="rId51"/>
    <p:sldId id="361" r:id="rId52"/>
    <p:sldId id="278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4" autoAdjust="0"/>
    <p:restoredTop sz="94658"/>
  </p:normalViewPr>
  <p:slideViewPr>
    <p:cSldViewPr snapToGrid="0" snapToObjects="1">
      <p:cViewPr varScale="1">
        <p:scale>
          <a:sx n="84" d="100"/>
          <a:sy n="84" d="100"/>
        </p:scale>
        <p:origin x="-90" y="-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6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9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#5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D705C5-FAFD-4BC2-9F1E-8165CD5E93F2}" type="doc">
      <dgm:prSet loTypeId="urn:microsoft.com/office/officeart/2005/8/layout/arrow5" loCatId="relationship" qsTypeId="urn:microsoft.com/office/officeart/2005/8/quickstyle/3d2" qsCatId="3D" csTypeId="urn:microsoft.com/office/officeart/2005/8/colors/colorful1#6" csCatId="colorful" phldr="1"/>
      <dgm:spPr/>
      <dgm:t>
        <a:bodyPr/>
        <a:lstStyle/>
        <a:p>
          <a:endParaRPr lang="en-US"/>
        </a:p>
      </dgm:t>
    </dgm:pt>
    <dgm:pt modelId="{D5E6831F-98D7-4822-BD71-21F22C560739}">
      <dgm:prSet phldrT="[Text]"/>
      <dgm:spPr/>
      <dgm:t>
        <a:bodyPr/>
        <a:lstStyle/>
        <a:p>
          <a:r>
            <a:rPr lang="en-US" dirty="0">
              <a:solidFill>
                <a:schemeClr val="accent4"/>
              </a:solidFill>
            </a:rPr>
            <a:t>Presentation</a:t>
          </a:r>
        </a:p>
      </dgm:t>
    </dgm:pt>
    <dgm:pt modelId="{9A5A6417-93BE-4185-98B4-489314202544}" type="parTrans" cxnId="{6530313E-B2C7-49B0-99EF-510BB0C885A4}">
      <dgm:prSet/>
      <dgm:spPr/>
      <dgm:t>
        <a:bodyPr/>
        <a:lstStyle/>
        <a:p>
          <a:endParaRPr lang="en-US"/>
        </a:p>
      </dgm:t>
    </dgm:pt>
    <dgm:pt modelId="{83014757-E34B-4963-BF1E-35ED5EEB1C69}" type="sibTrans" cxnId="{6530313E-B2C7-49B0-99EF-510BB0C885A4}">
      <dgm:prSet/>
      <dgm:spPr/>
      <dgm:t>
        <a:bodyPr/>
        <a:lstStyle/>
        <a:p>
          <a:endParaRPr lang="en-US"/>
        </a:p>
      </dgm:t>
    </dgm:pt>
    <dgm:pt modelId="{A7C51121-8628-43FE-B831-B0E96A9E3B6A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4B7A6E7C-0AD7-4C22-A8A9-941C870D70D6}" type="parTrans" cxnId="{D8681FA0-08D4-4977-927A-87A0A172BA4B}">
      <dgm:prSet/>
      <dgm:spPr/>
      <dgm:t>
        <a:bodyPr/>
        <a:lstStyle/>
        <a:p>
          <a:endParaRPr lang="en-US"/>
        </a:p>
      </dgm:t>
    </dgm:pt>
    <dgm:pt modelId="{3DF6BE9E-421A-461D-A531-87902133AA61}" type="sibTrans" cxnId="{D8681FA0-08D4-4977-927A-87A0A172BA4B}">
      <dgm:prSet/>
      <dgm:spPr/>
      <dgm:t>
        <a:bodyPr/>
        <a:lstStyle/>
        <a:p>
          <a:endParaRPr lang="en-US"/>
        </a:p>
      </dgm:t>
    </dgm:pt>
    <dgm:pt modelId="{2C559BE0-86DD-4D39-AEAC-76F55D71AEA7}" type="pres">
      <dgm:prSet presAssocID="{6BD705C5-FAFD-4BC2-9F1E-8165CD5E93F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889D386-D848-4C3C-8BA7-F2DD269E2AAB}" type="pres">
      <dgm:prSet presAssocID="{D5E6831F-98D7-4822-BD71-21F22C560739}" presName="arrow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38250A-89E4-4597-8903-B19AA1492FAD}" type="pres">
      <dgm:prSet presAssocID="{A7C51121-8628-43FE-B831-B0E96A9E3B6A}" presName="arrow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530313E-B2C7-49B0-99EF-510BB0C885A4}" srcId="{6BD705C5-FAFD-4BC2-9F1E-8165CD5E93F2}" destId="{D5E6831F-98D7-4822-BD71-21F22C560739}" srcOrd="0" destOrd="0" parTransId="{9A5A6417-93BE-4185-98B4-489314202544}" sibTransId="{83014757-E34B-4963-BF1E-35ED5EEB1C69}"/>
    <dgm:cxn modelId="{F5EEA553-44CB-4A26-BFF9-5B68D29CAA3B}" type="presOf" srcId="{D5E6831F-98D7-4822-BD71-21F22C560739}" destId="{F889D386-D848-4C3C-8BA7-F2DD269E2AAB}" srcOrd="0" destOrd="0" presId="urn:microsoft.com/office/officeart/2005/8/layout/arrow5"/>
    <dgm:cxn modelId="{D8681FA0-08D4-4977-927A-87A0A172BA4B}" srcId="{6BD705C5-FAFD-4BC2-9F1E-8165CD5E93F2}" destId="{A7C51121-8628-43FE-B831-B0E96A9E3B6A}" srcOrd="1" destOrd="0" parTransId="{4B7A6E7C-0AD7-4C22-A8A9-941C870D70D6}" sibTransId="{3DF6BE9E-421A-461D-A531-87902133AA61}"/>
    <dgm:cxn modelId="{FFA74B4A-4E8F-4CDF-A8F1-28BEF49200D1}" type="presOf" srcId="{6BD705C5-FAFD-4BC2-9F1E-8165CD5E93F2}" destId="{2C559BE0-86DD-4D39-AEAC-76F55D71AEA7}" srcOrd="0" destOrd="0" presId="urn:microsoft.com/office/officeart/2005/8/layout/arrow5"/>
    <dgm:cxn modelId="{D0AD02C6-B457-4CD7-87DC-65E39DD25015}" type="presOf" srcId="{A7C51121-8628-43FE-B831-B0E96A9E3B6A}" destId="{9838250A-89E4-4597-8903-B19AA1492FAD}" srcOrd="0" destOrd="0" presId="urn:microsoft.com/office/officeart/2005/8/layout/arrow5"/>
    <dgm:cxn modelId="{A42C0EC6-102F-4B74-988B-C5E2E683050E}" type="presParOf" srcId="{2C559BE0-86DD-4D39-AEAC-76F55D71AEA7}" destId="{F889D386-D848-4C3C-8BA7-F2DD269E2AAB}" srcOrd="0" destOrd="0" presId="urn:microsoft.com/office/officeart/2005/8/layout/arrow5"/>
    <dgm:cxn modelId="{7232CB80-FF0B-4477-BCE6-DA122430436A}" type="presParOf" srcId="{2C559BE0-86DD-4D39-AEAC-76F55D71AEA7}" destId="{9838250A-89E4-4597-8903-B19AA1492FAD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D705C5-FAFD-4BC2-9F1E-8165CD5E93F2}" type="doc">
      <dgm:prSet loTypeId="urn:microsoft.com/office/officeart/2005/8/layout/arrow1" loCatId="relationship" qsTypeId="urn:microsoft.com/office/officeart/2005/8/quickstyle/3d2" qsCatId="3D" csTypeId="urn:microsoft.com/office/officeart/2005/8/colors/colorful1#9" csCatId="colorful" phldr="1"/>
      <dgm:spPr/>
      <dgm:t>
        <a:bodyPr/>
        <a:lstStyle/>
        <a:p>
          <a:endParaRPr lang="en-US"/>
        </a:p>
      </dgm:t>
    </dgm:pt>
    <dgm:pt modelId="{D5E6831F-98D7-4822-BD71-21F22C560739}">
      <dgm:prSet phldrT="[Text]"/>
      <dgm:spPr/>
      <dgm:t>
        <a:bodyPr/>
        <a:lstStyle/>
        <a:p>
          <a:r>
            <a:rPr lang="en-US" dirty="0">
              <a:solidFill>
                <a:schemeClr val="accent4"/>
              </a:solidFill>
            </a:rPr>
            <a:t>Presentation</a:t>
          </a:r>
        </a:p>
      </dgm:t>
    </dgm:pt>
    <dgm:pt modelId="{9A5A6417-93BE-4185-98B4-489314202544}" type="parTrans" cxnId="{6530313E-B2C7-49B0-99EF-510BB0C885A4}">
      <dgm:prSet/>
      <dgm:spPr/>
      <dgm:t>
        <a:bodyPr/>
        <a:lstStyle/>
        <a:p>
          <a:endParaRPr lang="en-US"/>
        </a:p>
      </dgm:t>
    </dgm:pt>
    <dgm:pt modelId="{83014757-E34B-4963-BF1E-35ED5EEB1C69}" type="sibTrans" cxnId="{6530313E-B2C7-49B0-99EF-510BB0C885A4}">
      <dgm:prSet/>
      <dgm:spPr/>
      <dgm:t>
        <a:bodyPr/>
        <a:lstStyle/>
        <a:p>
          <a:endParaRPr lang="en-US"/>
        </a:p>
      </dgm:t>
    </dgm:pt>
    <dgm:pt modelId="{A7C51121-8628-43FE-B831-B0E96A9E3B6A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4B7A6E7C-0AD7-4C22-A8A9-941C870D70D6}" type="parTrans" cxnId="{D8681FA0-08D4-4977-927A-87A0A172BA4B}">
      <dgm:prSet/>
      <dgm:spPr/>
      <dgm:t>
        <a:bodyPr/>
        <a:lstStyle/>
        <a:p>
          <a:endParaRPr lang="en-US"/>
        </a:p>
      </dgm:t>
    </dgm:pt>
    <dgm:pt modelId="{3DF6BE9E-421A-461D-A531-87902133AA61}" type="sibTrans" cxnId="{D8681FA0-08D4-4977-927A-87A0A172BA4B}">
      <dgm:prSet/>
      <dgm:spPr/>
      <dgm:t>
        <a:bodyPr/>
        <a:lstStyle/>
        <a:p>
          <a:endParaRPr lang="en-US"/>
        </a:p>
      </dgm:t>
    </dgm:pt>
    <dgm:pt modelId="{9498072A-FAD6-41B8-AC10-F1085EBCAB2F}" type="pres">
      <dgm:prSet presAssocID="{6BD705C5-FAFD-4BC2-9F1E-8165CD5E93F2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4C4338F-C7F6-41F4-BC12-0A2524FD61B0}" type="pres">
      <dgm:prSet presAssocID="{D5E6831F-98D7-4822-BD71-21F22C560739}" presName="arrow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A86F31-594C-49BB-B838-D599FD953E2F}" type="pres">
      <dgm:prSet presAssocID="{A7C51121-8628-43FE-B831-B0E96A9E3B6A}" presName="arrow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530313E-B2C7-49B0-99EF-510BB0C885A4}" srcId="{6BD705C5-FAFD-4BC2-9F1E-8165CD5E93F2}" destId="{D5E6831F-98D7-4822-BD71-21F22C560739}" srcOrd="0" destOrd="0" parTransId="{9A5A6417-93BE-4185-98B4-489314202544}" sibTransId="{83014757-E34B-4963-BF1E-35ED5EEB1C69}"/>
    <dgm:cxn modelId="{D8681FA0-08D4-4977-927A-87A0A172BA4B}" srcId="{6BD705C5-FAFD-4BC2-9F1E-8165CD5E93F2}" destId="{A7C51121-8628-43FE-B831-B0E96A9E3B6A}" srcOrd="1" destOrd="0" parTransId="{4B7A6E7C-0AD7-4C22-A8A9-941C870D70D6}" sibTransId="{3DF6BE9E-421A-461D-A531-87902133AA61}"/>
    <dgm:cxn modelId="{3B0CFDB5-CB9A-459B-A4B7-975094699303}" type="presOf" srcId="{6BD705C5-FAFD-4BC2-9F1E-8165CD5E93F2}" destId="{9498072A-FAD6-41B8-AC10-F1085EBCAB2F}" srcOrd="0" destOrd="0" presId="urn:microsoft.com/office/officeart/2005/8/layout/arrow1"/>
    <dgm:cxn modelId="{C1D25CE1-685C-4D64-B597-43D786872EEB}" type="presOf" srcId="{A7C51121-8628-43FE-B831-B0E96A9E3B6A}" destId="{43A86F31-594C-49BB-B838-D599FD953E2F}" srcOrd="0" destOrd="0" presId="urn:microsoft.com/office/officeart/2005/8/layout/arrow1"/>
    <dgm:cxn modelId="{B672C5E2-84A2-4C95-A535-50D76F09D532}" type="presOf" srcId="{D5E6831F-98D7-4822-BD71-21F22C560739}" destId="{04C4338F-C7F6-41F4-BC12-0A2524FD61B0}" srcOrd="0" destOrd="0" presId="urn:microsoft.com/office/officeart/2005/8/layout/arrow1"/>
    <dgm:cxn modelId="{6111D1D0-9E0D-4A3A-B23F-F651EB2AE1CD}" type="presParOf" srcId="{9498072A-FAD6-41B8-AC10-F1085EBCAB2F}" destId="{04C4338F-C7F6-41F4-BC12-0A2524FD61B0}" srcOrd="0" destOrd="0" presId="urn:microsoft.com/office/officeart/2005/8/layout/arrow1"/>
    <dgm:cxn modelId="{08E91F31-30BB-4EB2-813B-D2A57C1ACE03}" type="presParOf" srcId="{9498072A-FAD6-41B8-AC10-F1085EBCAB2F}" destId="{43A86F31-594C-49BB-B838-D599FD953E2F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28CF0C7-6D7B-42C9-9193-E2B8F163431E}" type="doc">
      <dgm:prSet loTypeId="urn:microsoft.com/office/officeart/2005/8/layout/cycle2" loCatId="cycle" qsTypeId="urn:microsoft.com/office/officeart/2005/8/quickstyle/3d2" qsCatId="3D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29F6CB12-5B1E-4D40-ADC2-445BC512A5A7}">
      <dgm:prSet phldrT="[Text]"/>
      <dgm:spPr/>
      <dgm:t>
        <a:bodyPr/>
        <a:lstStyle/>
        <a:p>
          <a:r>
            <a:rPr lang="en-US" dirty="0"/>
            <a:t>PDB</a:t>
          </a:r>
        </a:p>
      </dgm:t>
    </dgm:pt>
    <dgm:pt modelId="{51F4AC4A-7B99-4F1E-9872-47B68C5FB595}" type="parTrans" cxnId="{937BB0F6-EF22-4AE7-9389-7DE771D1BBA3}">
      <dgm:prSet/>
      <dgm:spPr/>
      <dgm:t>
        <a:bodyPr/>
        <a:lstStyle/>
        <a:p>
          <a:endParaRPr lang="en-US"/>
        </a:p>
      </dgm:t>
    </dgm:pt>
    <dgm:pt modelId="{E8E8BD50-29EA-4548-B26D-7F142BFE7559}" type="sibTrans" cxnId="{937BB0F6-EF22-4AE7-9389-7DE771D1BBA3}">
      <dgm:prSet/>
      <dgm:spPr/>
      <dgm:t>
        <a:bodyPr/>
        <a:lstStyle/>
        <a:p>
          <a:endParaRPr lang="en-US"/>
        </a:p>
      </dgm:t>
    </dgm:pt>
    <dgm:pt modelId="{E5C15E29-9001-4B3F-8BF6-274E27A7E724}">
      <dgm:prSet phldrT="[Text]"/>
      <dgm:spPr/>
      <dgm:t>
        <a:bodyPr/>
        <a:lstStyle/>
        <a:p>
          <a:r>
            <a:rPr lang="en-US" dirty="0"/>
            <a:t>SDF</a:t>
          </a:r>
        </a:p>
      </dgm:t>
    </dgm:pt>
    <dgm:pt modelId="{2FD6B482-164E-4398-ADAA-DB58FF1F3C3C}" type="parTrans" cxnId="{E7BE02FB-0D9F-4EB2-8468-468DB042B028}">
      <dgm:prSet/>
      <dgm:spPr/>
      <dgm:t>
        <a:bodyPr/>
        <a:lstStyle/>
        <a:p>
          <a:endParaRPr lang="en-US"/>
        </a:p>
      </dgm:t>
    </dgm:pt>
    <dgm:pt modelId="{EF5B06CA-6E71-4206-ABB7-24931EE40975}" type="sibTrans" cxnId="{E7BE02FB-0D9F-4EB2-8468-468DB042B028}">
      <dgm:prSet/>
      <dgm:spPr/>
      <dgm:t>
        <a:bodyPr/>
        <a:lstStyle/>
        <a:p>
          <a:endParaRPr lang="en-US"/>
        </a:p>
      </dgm:t>
    </dgm:pt>
    <dgm:pt modelId="{09FB4F1B-11D1-49BB-ACA1-4E4191A2A51C}">
      <dgm:prSet phldrT="[Text]"/>
      <dgm:spPr/>
      <dgm:t>
        <a:bodyPr/>
        <a:lstStyle/>
        <a:p>
          <a:r>
            <a:rPr lang="en-US" dirty="0" err="1"/>
            <a:t>InChI</a:t>
          </a:r>
          <a:endParaRPr lang="en-US" dirty="0"/>
        </a:p>
      </dgm:t>
    </dgm:pt>
    <dgm:pt modelId="{A4840F63-E7A2-425E-897E-2DE6FD7E4CF3}" type="parTrans" cxnId="{EC03E1B5-58F8-48A4-A8A6-40AD682D036A}">
      <dgm:prSet/>
      <dgm:spPr/>
      <dgm:t>
        <a:bodyPr/>
        <a:lstStyle/>
        <a:p>
          <a:endParaRPr lang="en-US"/>
        </a:p>
      </dgm:t>
    </dgm:pt>
    <dgm:pt modelId="{D5811DE4-7F79-46AC-AF6C-19CA64E681BE}" type="sibTrans" cxnId="{EC03E1B5-58F8-48A4-A8A6-40AD682D036A}">
      <dgm:prSet/>
      <dgm:spPr/>
      <dgm:t>
        <a:bodyPr/>
        <a:lstStyle/>
        <a:p>
          <a:endParaRPr lang="en-US"/>
        </a:p>
      </dgm:t>
    </dgm:pt>
    <dgm:pt modelId="{F443FA03-3A04-4CD3-8BF0-B0F85EFEC1F1}">
      <dgm:prSet phldrT="[Text]"/>
      <dgm:spPr/>
      <dgm:t>
        <a:bodyPr/>
        <a:lstStyle/>
        <a:p>
          <a:r>
            <a:rPr lang="en-US" dirty="0"/>
            <a:t>SMILES</a:t>
          </a:r>
        </a:p>
      </dgm:t>
    </dgm:pt>
    <dgm:pt modelId="{720E8276-E8F2-4585-A8B8-719967EC650B}" type="parTrans" cxnId="{32F7B9C5-9D14-47B0-BAB9-E5DDA622F3FF}">
      <dgm:prSet/>
      <dgm:spPr/>
      <dgm:t>
        <a:bodyPr/>
        <a:lstStyle/>
        <a:p>
          <a:endParaRPr lang="en-US"/>
        </a:p>
      </dgm:t>
    </dgm:pt>
    <dgm:pt modelId="{256A8FCF-B2B5-4F8A-8725-0AEC9976234A}" type="sibTrans" cxnId="{32F7B9C5-9D14-47B0-BAB9-E5DDA622F3FF}">
      <dgm:prSet/>
      <dgm:spPr/>
      <dgm:t>
        <a:bodyPr/>
        <a:lstStyle/>
        <a:p>
          <a:endParaRPr lang="en-US"/>
        </a:p>
      </dgm:t>
    </dgm:pt>
    <dgm:pt modelId="{961116D6-4624-495B-952D-925B7F580EF8}">
      <dgm:prSet phldrT="[Text]"/>
      <dgm:spPr/>
      <dgm:t>
        <a:bodyPr/>
        <a:lstStyle/>
        <a:p>
          <a:r>
            <a:rPr lang="en-US" dirty="0"/>
            <a:t>CDX</a:t>
          </a:r>
        </a:p>
      </dgm:t>
    </dgm:pt>
    <dgm:pt modelId="{92341F88-1E1D-4FF8-9AC0-C8918A0F17A6}" type="parTrans" cxnId="{C223B709-4038-4195-A16C-612F526E1179}">
      <dgm:prSet/>
      <dgm:spPr/>
      <dgm:t>
        <a:bodyPr/>
        <a:lstStyle/>
        <a:p>
          <a:endParaRPr lang="en-US"/>
        </a:p>
      </dgm:t>
    </dgm:pt>
    <dgm:pt modelId="{FAA15ABD-966B-4112-B818-09A3A8A3474B}" type="sibTrans" cxnId="{C223B709-4038-4195-A16C-612F526E1179}">
      <dgm:prSet/>
      <dgm:spPr/>
      <dgm:t>
        <a:bodyPr/>
        <a:lstStyle/>
        <a:p>
          <a:endParaRPr lang="en-US"/>
        </a:p>
      </dgm:t>
    </dgm:pt>
    <dgm:pt modelId="{C708BB8D-C3D3-4D5A-80C3-CF7327FA4314}" type="pres">
      <dgm:prSet presAssocID="{128CF0C7-6D7B-42C9-9193-E2B8F163431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CD29F56-B0AC-442D-BCAF-8683C41317C9}" type="pres">
      <dgm:prSet presAssocID="{29F6CB12-5B1E-4D40-ADC2-445BC512A5A7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50FB36-6728-46E4-BBE5-0154699896C7}" type="pres">
      <dgm:prSet presAssocID="{E8E8BD50-29EA-4548-B26D-7F142BFE7559}" presName="sibTrans" presStyleLbl="sibTrans2D1" presStyleIdx="0" presStyleCnt="5"/>
      <dgm:spPr/>
      <dgm:t>
        <a:bodyPr/>
        <a:lstStyle/>
        <a:p>
          <a:endParaRPr lang="en-US"/>
        </a:p>
      </dgm:t>
    </dgm:pt>
    <dgm:pt modelId="{3AD56178-5733-4475-9125-4FA2B045DDEB}" type="pres">
      <dgm:prSet presAssocID="{E8E8BD50-29EA-4548-B26D-7F142BFE7559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DC751B20-932F-41C5-B145-28F951BA02D7}" type="pres">
      <dgm:prSet presAssocID="{E5C15E29-9001-4B3F-8BF6-274E27A7E724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17B8D7-8201-4861-8FC7-2859A776ECF2}" type="pres">
      <dgm:prSet presAssocID="{EF5B06CA-6E71-4206-ABB7-24931EE40975}" presName="sibTrans" presStyleLbl="sibTrans2D1" presStyleIdx="1" presStyleCnt="5"/>
      <dgm:spPr/>
      <dgm:t>
        <a:bodyPr/>
        <a:lstStyle/>
        <a:p>
          <a:endParaRPr lang="en-US"/>
        </a:p>
      </dgm:t>
    </dgm:pt>
    <dgm:pt modelId="{DBF74BC2-FF53-4D85-A7A0-76F9D3CE9D62}" type="pres">
      <dgm:prSet presAssocID="{EF5B06CA-6E71-4206-ABB7-24931EE40975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B064B40B-71AB-4CDC-9F2C-E52C6324FDDF}" type="pres">
      <dgm:prSet presAssocID="{09FB4F1B-11D1-49BB-ACA1-4E4191A2A51C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3E7195-84FD-4224-BBA2-5C5C5CBB4E06}" type="pres">
      <dgm:prSet presAssocID="{D5811DE4-7F79-46AC-AF6C-19CA64E681BE}" presName="sibTrans" presStyleLbl="sibTrans2D1" presStyleIdx="2" presStyleCnt="5"/>
      <dgm:spPr/>
      <dgm:t>
        <a:bodyPr/>
        <a:lstStyle/>
        <a:p>
          <a:endParaRPr lang="en-US"/>
        </a:p>
      </dgm:t>
    </dgm:pt>
    <dgm:pt modelId="{5CA830B2-770C-4A90-B516-67A8D3CBBA90}" type="pres">
      <dgm:prSet presAssocID="{D5811DE4-7F79-46AC-AF6C-19CA64E681BE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95055EE2-5462-45A6-92D7-28D20083E4CA}" type="pres">
      <dgm:prSet presAssocID="{F443FA03-3A04-4CD3-8BF0-B0F85EFEC1F1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D328AD-732C-448B-8329-76024BBBCFD7}" type="pres">
      <dgm:prSet presAssocID="{256A8FCF-B2B5-4F8A-8725-0AEC9976234A}" presName="sibTrans" presStyleLbl="sibTrans2D1" presStyleIdx="3" presStyleCnt="5"/>
      <dgm:spPr/>
      <dgm:t>
        <a:bodyPr/>
        <a:lstStyle/>
        <a:p>
          <a:endParaRPr lang="en-US"/>
        </a:p>
      </dgm:t>
    </dgm:pt>
    <dgm:pt modelId="{A32EA68C-FA12-46AC-91F9-1296C8DD1F3C}" type="pres">
      <dgm:prSet presAssocID="{256A8FCF-B2B5-4F8A-8725-0AEC9976234A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FA2386D2-B6FE-4528-AAE6-C684F3F70F88}" type="pres">
      <dgm:prSet presAssocID="{961116D6-4624-495B-952D-925B7F580EF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9D80DB-0996-46CC-AEB0-DC8EB3C5D587}" type="pres">
      <dgm:prSet presAssocID="{FAA15ABD-966B-4112-B818-09A3A8A3474B}" presName="sibTrans" presStyleLbl="sibTrans2D1" presStyleIdx="4" presStyleCnt="5"/>
      <dgm:spPr/>
      <dgm:t>
        <a:bodyPr/>
        <a:lstStyle/>
        <a:p>
          <a:endParaRPr lang="en-US"/>
        </a:p>
      </dgm:t>
    </dgm:pt>
    <dgm:pt modelId="{B66E9CB2-9038-4098-BB4A-79C4C274DD0B}" type="pres">
      <dgm:prSet presAssocID="{FAA15ABD-966B-4112-B818-09A3A8A3474B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B9F44657-9DDA-4797-8A3A-9681867352F7}" type="presOf" srcId="{F443FA03-3A04-4CD3-8BF0-B0F85EFEC1F1}" destId="{95055EE2-5462-45A6-92D7-28D20083E4CA}" srcOrd="0" destOrd="0" presId="urn:microsoft.com/office/officeart/2005/8/layout/cycle2"/>
    <dgm:cxn modelId="{EC03E1B5-58F8-48A4-A8A6-40AD682D036A}" srcId="{128CF0C7-6D7B-42C9-9193-E2B8F163431E}" destId="{09FB4F1B-11D1-49BB-ACA1-4E4191A2A51C}" srcOrd="2" destOrd="0" parTransId="{A4840F63-E7A2-425E-897E-2DE6FD7E4CF3}" sibTransId="{D5811DE4-7F79-46AC-AF6C-19CA64E681BE}"/>
    <dgm:cxn modelId="{1AA409DE-9273-4AF9-8D21-C93F486E1898}" type="presOf" srcId="{FAA15ABD-966B-4112-B818-09A3A8A3474B}" destId="{DE9D80DB-0996-46CC-AEB0-DC8EB3C5D587}" srcOrd="0" destOrd="0" presId="urn:microsoft.com/office/officeart/2005/8/layout/cycle2"/>
    <dgm:cxn modelId="{CA6DAA6C-31B4-4C5A-A10C-C564FC3D058F}" type="presOf" srcId="{E8E8BD50-29EA-4548-B26D-7F142BFE7559}" destId="{3AD56178-5733-4475-9125-4FA2B045DDEB}" srcOrd="1" destOrd="0" presId="urn:microsoft.com/office/officeart/2005/8/layout/cycle2"/>
    <dgm:cxn modelId="{BE40E60D-3336-49B4-BEFD-B852CD59C920}" type="presOf" srcId="{256A8FCF-B2B5-4F8A-8725-0AEC9976234A}" destId="{A32EA68C-FA12-46AC-91F9-1296C8DD1F3C}" srcOrd="1" destOrd="0" presId="urn:microsoft.com/office/officeart/2005/8/layout/cycle2"/>
    <dgm:cxn modelId="{209119A5-FB52-445B-843E-94EAA4C2895D}" type="presOf" srcId="{EF5B06CA-6E71-4206-ABB7-24931EE40975}" destId="{DBF74BC2-FF53-4D85-A7A0-76F9D3CE9D62}" srcOrd="1" destOrd="0" presId="urn:microsoft.com/office/officeart/2005/8/layout/cycle2"/>
    <dgm:cxn modelId="{E2161893-77CC-4B32-820E-C3789AB9E102}" type="presOf" srcId="{EF5B06CA-6E71-4206-ABB7-24931EE40975}" destId="{5217B8D7-8201-4861-8FC7-2859A776ECF2}" srcOrd="0" destOrd="0" presId="urn:microsoft.com/office/officeart/2005/8/layout/cycle2"/>
    <dgm:cxn modelId="{FEF6844F-2166-4C42-A3C1-E4816706FAEB}" type="presOf" srcId="{09FB4F1B-11D1-49BB-ACA1-4E4191A2A51C}" destId="{B064B40B-71AB-4CDC-9F2C-E52C6324FDDF}" srcOrd="0" destOrd="0" presId="urn:microsoft.com/office/officeart/2005/8/layout/cycle2"/>
    <dgm:cxn modelId="{F3AA3910-DF45-43BC-9EDB-A350475C9CDE}" type="presOf" srcId="{961116D6-4624-495B-952D-925B7F580EF8}" destId="{FA2386D2-B6FE-4528-AAE6-C684F3F70F88}" srcOrd="0" destOrd="0" presId="urn:microsoft.com/office/officeart/2005/8/layout/cycle2"/>
    <dgm:cxn modelId="{42863CD8-B8D4-441D-A8F7-FA5355074A07}" type="presOf" srcId="{D5811DE4-7F79-46AC-AF6C-19CA64E681BE}" destId="{FC3E7195-84FD-4224-BBA2-5C5C5CBB4E06}" srcOrd="0" destOrd="0" presId="urn:microsoft.com/office/officeart/2005/8/layout/cycle2"/>
    <dgm:cxn modelId="{948AFE7E-FD43-49CA-ACFE-5C19901FF962}" type="presOf" srcId="{128CF0C7-6D7B-42C9-9193-E2B8F163431E}" destId="{C708BB8D-C3D3-4D5A-80C3-CF7327FA4314}" srcOrd="0" destOrd="0" presId="urn:microsoft.com/office/officeart/2005/8/layout/cycle2"/>
    <dgm:cxn modelId="{BEE92753-1333-453F-956E-7824311CE139}" type="presOf" srcId="{256A8FCF-B2B5-4F8A-8725-0AEC9976234A}" destId="{79D328AD-732C-448B-8329-76024BBBCFD7}" srcOrd="0" destOrd="0" presId="urn:microsoft.com/office/officeart/2005/8/layout/cycle2"/>
    <dgm:cxn modelId="{E7BE02FB-0D9F-4EB2-8468-468DB042B028}" srcId="{128CF0C7-6D7B-42C9-9193-E2B8F163431E}" destId="{E5C15E29-9001-4B3F-8BF6-274E27A7E724}" srcOrd="1" destOrd="0" parTransId="{2FD6B482-164E-4398-ADAA-DB58FF1F3C3C}" sibTransId="{EF5B06CA-6E71-4206-ABB7-24931EE40975}"/>
    <dgm:cxn modelId="{D3320CC8-5F8E-474E-8EE6-3D23142F98CF}" type="presOf" srcId="{E8E8BD50-29EA-4548-B26D-7F142BFE7559}" destId="{A350FB36-6728-46E4-BBE5-0154699896C7}" srcOrd="0" destOrd="0" presId="urn:microsoft.com/office/officeart/2005/8/layout/cycle2"/>
    <dgm:cxn modelId="{8AF27735-29F6-4A3C-B92C-E4E67C8F3120}" type="presOf" srcId="{FAA15ABD-966B-4112-B818-09A3A8A3474B}" destId="{B66E9CB2-9038-4098-BB4A-79C4C274DD0B}" srcOrd="1" destOrd="0" presId="urn:microsoft.com/office/officeart/2005/8/layout/cycle2"/>
    <dgm:cxn modelId="{66628672-F2BF-4811-A533-3D6644407449}" type="presOf" srcId="{D5811DE4-7F79-46AC-AF6C-19CA64E681BE}" destId="{5CA830B2-770C-4A90-B516-67A8D3CBBA90}" srcOrd="1" destOrd="0" presId="urn:microsoft.com/office/officeart/2005/8/layout/cycle2"/>
    <dgm:cxn modelId="{59B4BC5E-5C59-4980-A8B8-FA82A486B1DE}" type="presOf" srcId="{E5C15E29-9001-4B3F-8BF6-274E27A7E724}" destId="{DC751B20-932F-41C5-B145-28F951BA02D7}" srcOrd="0" destOrd="0" presId="urn:microsoft.com/office/officeart/2005/8/layout/cycle2"/>
    <dgm:cxn modelId="{937BB0F6-EF22-4AE7-9389-7DE771D1BBA3}" srcId="{128CF0C7-6D7B-42C9-9193-E2B8F163431E}" destId="{29F6CB12-5B1E-4D40-ADC2-445BC512A5A7}" srcOrd="0" destOrd="0" parTransId="{51F4AC4A-7B99-4F1E-9872-47B68C5FB595}" sibTransId="{E8E8BD50-29EA-4548-B26D-7F142BFE7559}"/>
    <dgm:cxn modelId="{32F7B9C5-9D14-47B0-BAB9-E5DDA622F3FF}" srcId="{128CF0C7-6D7B-42C9-9193-E2B8F163431E}" destId="{F443FA03-3A04-4CD3-8BF0-B0F85EFEC1F1}" srcOrd="3" destOrd="0" parTransId="{720E8276-E8F2-4585-A8B8-719967EC650B}" sibTransId="{256A8FCF-B2B5-4F8A-8725-0AEC9976234A}"/>
    <dgm:cxn modelId="{82F599E5-6EA3-4BCF-BDE4-705C582D4BA1}" type="presOf" srcId="{29F6CB12-5B1E-4D40-ADC2-445BC512A5A7}" destId="{0CD29F56-B0AC-442D-BCAF-8683C41317C9}" srcOrd="0" destOrd="0" presId="urn:microsoft.com/office/officeart/2005/8/layout/cycle2"/>
    <dgm:cxn modelId="{C223B709-4038-4195-A16C-612F526E1179}" srcId="{128CF0C7-6D7B-42C9-9193-E2B8F163431E}" destId="{961116D6-4624-495B-952D-925B7F580EF8}" srcOrd="4" destOrd="0" parTransId="{92341F88-1E1D-4FF8-9AC0-C8918A0F17A6}" sibTransId="{FAA15ABD-966B-4112-B818-09A3A8A3474B}"/>
    <dgm:cxn modelId="{69DC9498-D95B-434D-856B-A6A3BCAD6F6A}" type="presParOf" srcId="{C708BB8D-C3D3-4D5A-80C3-CF7327FA4314}" destId="{0CD29F56-B0AC-442D-BCAF-8683C41317C9}" srcOrd="0" destOrd="0" presId="urn:microsoft.com/office/officeart/2005/8/layout/cycle2"/>
    <dgm:cxn modelId="{FFD18CBC-659E-4DC7-9AE5-63E6A8AA4CA8}" type="presParOf" srcId="{C708BB8D-C3D3-4D5A-80C3-CF7327FA4314}" destId="{A350FB36-6728-46E4-BBE5-0154699896C7}" srcOrd="1" destOrd="0" presId="urn:microsoft.com/office/officeart/2005/8/layout/cycle2"/>
    <dgm:cxn modelId="{7D57013A-0CE6-45F6-A4BE-176FA8D330DD}" type="presParOf" srcId="{A350FB36-6728-46E4-BBE5-0154699896C7}" destId="{3AD56178-5733-4475-9125-4FA2B045DDEB}" srcOrd="0" destOrd="0" presId="urn:microsoft.com/office/officeart/2005/8/layout/cycle2"/>
    <dgm:cxn modelId="{16E882E9-5A93-48D9-A6EE-37A736E427B1}" type="presParOf" srcId="{C708BB8D-C3D3-4D5A-80C3-CF7327FA4314}" destId="{DC751B20-932F-41C5-B145-28F951BA02D7}" srcOrd="2" destOrd="0" presId="urn:microsoft.com/office/officeart/2005/8/layout/cycle2"/>
    <dgm:cxn modelId="{EA0C6CAB-F902-4118-B163-E5961CA77501}" type="presParOf" srcId="{C708BB8D-C3D3-4D5A-80C3-CF7327FA4314}" destId="{5217B8D7-8201-4861-8FC7-2859A776ECF2}" srcOrd="3" destOrd="0" presId="urn:microsoft.com/office/officeart/2005/8/layout/cycle2"/>
    <dgm:cxn modelId="{95CADEFB-A6AD-4DF3-9DDC-AE889E7008AF}" type="presParOf" srcId="{5217B8D7-8201-4861-8FC7-2859A776ECF2}" destId="{DBF74BC2-FF53-4D85-A7A0-76F9D3CE9D62}" srcOrd="0" destOrd="0" presId="urn:microsoft.com/office/officeart/2005/8/layout/cycle2"/>
    <dgm:cxn modelId="{4FE3C0B7-F388-49CE-8191-3468C91DB281}" type="presParOf" srcId="{C708BB8D-C3D3-4D5A-80C3-CF7327FA4314}" destId="{B064B40B-71AB-4CDC-9F2C-E52C6324FDDF}" srcOrd="4" destOrd="0" presId="urn:microsoft.com/office/officeart/2005/8/layout/cycle2"/>
    <dgm:cxn modelId="{51267B88-2ED3-45F2-AFC7-F22B85C63C0E}" type="presParOf" srcId="{C708BB8D-C3D3-4D5A-80C3-CF7327FA4314}" destId="{FC3E7195-84FD-4224-BBA2-5C5C5CBB4E06}" srcOrd="5" destOrd="0" presId="urn:microsoft.com/office/officeart/2005/8/layout/cycle2"/>
    <dgm:cxn modelId="{7D3C5FA3-5A78-4BC2-871D-CB0B5E71808F}" type="presParOf" srcId="{FC3E7195-84FD-4224-BBA2-5C5C5CBB4E06}" destId="{5CA830B2-770C-4A90-B516-67A8D3CBBA90}" srcOrd="0" destOrd="0" presId="urn:microsoft.com/office/officeart/2005/8/layout/cycle2"/>
    <dgm:cxn modelId="{761565DD-51B0-420E-9190-D9040D84E589}" type="presParOf" srcId="{C708BB8D-C3D3-4D5A-80C3-CF7327FA4314}" destId="{95055EE2-5462-45A6-92D7-28D20083E4CA}" srcOrd="6" destOrd="0" presId="urn:microsoft.com/office/officeart/2005/8/layout/cycle2"/>
    <dgm:cxn modelId="{03FF2838-1A11-4445-86C7-FF956ECA0695}" type="presParOf" srcId="{C708BB8D-C3D3-4D5A-80C3-CF7327FA4314}" destId="{79D328AD-732C-448B-8329-76024BBBCFD7}" srcOrd="7" destOrd="0" presId="urn:microsoft.com/office/officeart/2005/8/layout/cycle2"/>
    <dgm:cxn modelId="{327EB690-0A76-4CFF-BB1B-DA4F0238FA6E}" type="presParOf" srcId="{79D328AD-732C-448B-8329-76024BBBCFD7}" destId="{A32EA68C-FA12-46AC-91F9-1296C8DD1F3C}" srcOrd="0" destOrd="0" presId="urn:microsoft.com/office/officeart/2005/8/layout/cycle2"/>
    <dgm:cxn modelId="{877B6F44-0785-4F7F-A195-05229E29A4F7}" type="presParOf" srcId="{C708BB8D-C3D3-4D5A-80C3-CF7327FA4314}" destId="{FA2386D2-B6FE-4528-AAE6-C684F3F70F88}" srcOrd="8" destOrd="0" presId="urn:microsoft.com/office/officeart/2005/8/layout/cycle2"/>
    <dgm:cxn modelId="{68D03D63-7883-4C28-ADD9-09CC304F0B72}" type="presParOf" srcId="{C708BB8D-C3D3-4D5A-80C3-CF7327FA4314}" destId="{DE9D80DB-0996-46CC-AEB0-DC8EB3C5D587}" srcOrd="9" destOrd="0" presId="urn:microsoft.com/office/officeart/2005/8/layout/cycle2"/>
    <dgm:cxn modelId="{EB382699-607F-45ED-A8CD-550610D7E04C}" type="presParOf" srcId="{DE9D80DB-0996-46CC-AEB0-DC8EB3C5D587}" destId="{B66E9CB2-9038-4098-BB4A-79C4C274DD0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28CF0C7-6D7B-42C9-9193-E2B8F163431E}" type="doc">
      <dgm:prSet loTypeId="urn:microsoft.com/office/officeart/2005/8/layout/cycle2" loCatId="cycle" qsTypeId="urn:microsoft.com/office/officeart/2005/8/quickstyle/3d2" qsCatId="3D" csTypeId="urn:microsoft.com/office/officeart/2005/8/colors/colorful1#5" csCatId="colorful" phldr="1"/>
      <dgm:spPr/>
      <dgm:t>
        <a:bodyPr/>
        <a:lstStyle/>
        <a:p>
          <a:endParaRPr lang="en-US"/>
        </a:p>
      </dgm:t>
    </dgm:pt>
    <dgm:pt modelId="{29F6CB12-5B1E-4D40-ADC2-445BC512A5A7}">
      <dgm:prSet phldrT="[Text]" custT="1"/>
      <dgm:spPr/>
      <dgm:t>
        <a:bodyPr/>
        <a:lstStyle/>
        <a:p>
          <a:r>
            <a:rPr lang="en-US" sz="2400" dirty="0" err="1"/>
            <a:t>Chem</a:t>
          </a:r>
          <a:r>
            <a:rPr lang="en-US" sz="2400" dirty="0"/>
            <a:t> Draw</a:t>
          </a:r>
        </a:p>
      </dgm:t>
    </dgm:pt>
    <dgm:pt modelId="{51F4AC4A-7B99-4F1E-9872-47B68C5FB595}" type="parTrans" cxnId="{937BB0F6-EF22-4AE7-9389-7DE771D1BBA3}">
      <dgm:prSet/>
      <dgm:spPr/>
      <dgm:t>
        <a:bodyPr/>
        <a:lstStyle/>
        <a:p>
          <a:endParaRPr lang="en-US"/>
        </a:p>
      </dgm:t>
    </dgm:pt>
    <dgm:pt modelId="{E8E8BD50-29EA-4548-B26D-7F142BFE7559}" type="sibTrans" cxnId="{937BB0F6-EF22-4AE7-9389-7DE771D1BBA3}">
      <dgm:prSet/>
      <dgm:spPr/>
      <dgm:t>
        <a:bodyPr/>
        <a:lstStyle/>
        <a:p>
          <a:endParaRPr lang="en-US"/>
        </a:p>
      </dgm:t>
    </dgm:pt>
    <dgm:pt modelId="{E5C15E29-9001-4B3F-8BF6-274E27A7E724}">
      <dgm:prSet phldrT="[Text]" custT="1"/>
      <dgm:spPr/>
      <dgm:t>
        <a:bodyPr/>
        <a:lstStyle/>
        <a:p>
          <a:r>
            <a:rPr lang="en-US" sz="2000" dirty="0" err="1"/>
            <a:t>OpenEye</a:t>
          </a:r>
          <a:endParaRPr lang="en-US" sz="2000" dirty="0"/>
        </a:p>
      </dgm:t>
    </dgm:pt>
    <dgm:pt modelId="{2FD6B482-164E-4398-ADAA-DB58FF1F3C3C}" type="parTrans" cxnId="{E7BE02FB-0D9F-4EB2-8468-468DB042B028}">
      <dgm:prSet/>
      <dgm:spPr/>
      <dgm:t>
        <a:bodyPr/>
        <a:lstStyle/>
        <a:p>
          <a:endParaRPr lang="en-US"/>
        </a:p>
      </dgm:t>
    </dgm:pt>
    <dgm:pt modelId="{EF5B06CA-6E71-4206-ABB7-24931EE40975}" type="sibTrans" cxnId="{E7BE02FB-0D9F-4EB2-8468-468DB042B028}">
      <dgm:prSet/>
      <dgm:spPr/>
      <dgm:t>
        <a:bodyPr/>
        <a:lstStyle/>
        <a:p>
          <a:endParaRPr lang="en-US"/>
        </a:p>
      </dgm:t>
    </dgm:pt>
    <dgm:pt modelId="{09FB4F1B-11D1-49BB-ACA1-4E4191A2A51C}">
      <dgm:prSet phldrT="[Text]" custT="1"/>
      <dgm:spPr/>
      <dgm:t>
        <a:bodyPr/>
        <a:lstStyle/>
        <a:p>
          <a:r>
            <a:rPr lang="en-US" sz="2400" dirty="0" err="1"/>
            <a:t>Chem</a:t>
          </a:r>
          <a:r>
            <a:rPr lang="en-US" sz="2400" dirty="0"/>
            <a:t> Axon</a:t>
          </a:r>
        </a:p>
      </dgm:t>
    </dgm:pt>
    <dgm:pt modelId="{A4840F63-E7A2-425E-897E-2DE6FD7E4CF3}" type="parTrans" cxnId="{EC03E1B5-58F8-48A4-A8A6-40AD682D036A}">
      <dgm:prSet/>
      <dgm:spPr/>
      <dgm:t>
        <a:bodyPr/>
        <a:lstStyle/>
        <a:p>
          <a:endParaRPr lang="en-US"/>
        </a:p>
      </dgm:t>
    </dgm:pt>
    <dgm:pt modelId="{D5811DE4-7F79-46AC-AF6C-19CA64E681BE}" type="sibTrans" cxnId="{EC03E1B5-58F8-48A4-A8A6-40AD682D036A}">
      <dgm:prSet/>
      <dgm:spPr/>
      <dgm:t>
        <a:bodyPr/>
        <a:lstStyle/>
        <a:p>
          <a:endParaRPr lang="en-US"/>
        </a:p>
      </dgm:t>
    </dgm:pt>
    <dgm:pt modelId="{F443FA03-3A04-4CD3-8BF0-B0F85EFEC1F1}">
      <dgm:prSet phldrT="[Text]" custT="1"/>
      <dgm:spPr/>
      <dgm:t>
        <a:bodyPr/>
        <a:lstStyle/>
        <a:p>
          <a:r>
            <a:rPr lang="en-US" sz="2300" dirty="0" err="1"/>
            <a:t>Biovia</a:t>
          </a:r>
          <a:endParaRPr lang="en-US" sz="2300" dirty="0"/>
        </a:p>
      </dgm:t>
    </dgm:pt>
    <dgm:pt modelId="{720E8276-E8F2-4585-A8B8-719967EC650B}" type="parTrans" cxnId="{32F7B9C5-9D14-47B0-BAB9-E5DDA622F3FF}">
      <dgm:prSet/>
      <dgm:spPr/>
      <dgm:t>
        <a:bodyPr/>
        <a:lstStyle/>
        <a:p>
          <a:endParaRPr lang="en-US"/>
        </a:p>
      </dgm:t>
    </dgm:pt>
    <dgm:pt modelId="{256A8FCF-B2B5-4F8A-8725-0AEC9976234A}" type="sibTrans" cxnId="{32F7B9C5-9D14-47B0-BAB9-E5DDA622F3FF}">
      <dgm:prSet/>
      <dgm:spPr/>
      <dgm:t>
        <a:bodyPr/>
        <a:lstStyle/>
        <a:p>
          <a:endParaRPr lang="en-US"/>
        </a:p>
      </dgm:t>
    </dgm:pt>
    <dgm:pt modelId="{961116D6-4624-495B-952D-925B7F580EF8}">
      <dgm:prSet phldrT="[Text]" custT="1"/>
      <dgm:spPr/>
      <dgm:t>
        <a:bodyPr/>
        <a:lstStyle/>
        <a:p>
          <a:r>
            <a:rPr lang="en-US" sz="2400" dirty="0"/>
            <a:t>Open Babel</a:t>
          </a:r>
        </a:p>
      </dgm:t>
    </dgm:pt>
    <dgm:pt modelId="{92341F88-1E1D-4FF8-9AC0-C8918A0F17A6}" type="parTrans" cxnId="{C223B709-4038-4195-A16C-612F526E1179}">
      <dgm:prSet/>
      <dgm:spPr/>
      <dgm:t>
        <a:bodyPr/>
        <a:lstStyle/>
        <a:p>
          <a:endParaRPr lang="en-US"/>
        </a:p>
      </dgm:t>
    </dgm:pt>
    <dgm:pt modelId="{FAA15ABD-966B-4112-B818-09A3A8A3474B}" type="sibTrans" cxnId="{C223B709-4038-4195-A16C-612F526E1179}">
      <dgm:prSet/>
      <dgm:spPr/>
      <dgm:t>
        <a:bodyPr/>
        <a:lstStyle/>
        <a:p>
          <a:endParaRPr lang="en-US"/>
        </a:p>
      </dgm:t>
    </dgm:pt>
    <dgm:pt modelId="{C708BB8D-C3D3-4D5A-80C3-CF7327FA4314}" type="pres">
      <dgm:prSet presAssocID="{128CF0C7-6D7B-42C9-9193-E2B8F163431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CD29F56-B0AC-442D-BCAF-8683C41317C9}" type="pres">
      <dgm:prSet presAssocID="{29F6CB12-5B1E-4D40-ADC2-445BC512A5A7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50FB36-6728-46E4-BBE5-0154699896C7}" type="pres">
      <dgm:prSet presAssocID="{E8E8BD50-29EA-4548-B26D-7F142BFE7559}" presName="sibTrans" presStyleLbl="sibTrans2D1" presStyleIdx="0" presStyleCnt="5"/>
      <dgm:spPr/>
      <dgm:t>
        <a:bodyPr/>
        <a:lstStyle/>
        <a:p>
          <a:endParaRPr lang="en-US"/>
        </a:p>
      </dgm:t>
    </dgm:pt>
    <dgm:pt modelId="{3AD56178-5733-4475-9125-4FA2B045DDEB}" type="pres">
      <dgm:prSet presAssocID="{E8E8BD50-29EA-4548-B26D-7F142BFE7559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DC751B20-932F-41C5-B145-28F951BA02D7}" type="pres">
      <dgm:prSet presAssocID="{E5C15E29-9001-4B3F-8BF6-274E27A7E724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17B8D7-8201-4861-8FC7-2859A776ECF2}" type="pres">
      <dgm:prSet presAssocID="{EF5B06CA-6E71-4206-ABB7-24931EE40975}" presName="sibTrans" presStyleLbl="sibTrans2D1" presStyleIdx="1" presStyleCnt="5"/>
      <dgm:spPr/>
      <dgm:t>
        <a:bodyPr/>
        <a:lstStyle/>
        <a:p>
          <a:endParaRPr lang="en-US"/>
        </a:p>
      </dgm:t>
    </dgm:pt>
    <dgm:pt modelId="{DBF74BC2-FF53-4D85-A7A0-76F9D3CE9D62}" type="pres">
      <dgm:prSet presAssocID="{EF5B06CA-6E71-4206-ABB7-24931EE40975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B064B40B-71AB-4CDC-9F2C-E52C6324FDDF}" type="pres">
      <dgm:prSet presAssocID="{09FB4F1B-11D1-49BB-ACA1-4E4191A2A51C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3E7195-84FD-4224-BBA2-5C5C5CBB4E06}" type="pres">
      <dgm:prSet presAssocID="{D5811DE4-7F79-46AC-AF6C-19CA64E681BE}" presName="sibTrans" presStyleLbl="sibTrans2D1" presStyleIdx="2" presStyleCnt="5"/>
      <dgm:spPr/>
      <dgm:t>
        <a:bodyPr/>
        <a:lstStyle/>
        <a:p>
          <a:endParaRPr lang="en-US"/>
        </a:p>
      </dgm:t>
    </dgm:pt>
    <dgm:pt modelId="{5CA830B2-770C-4A90-B516-67A8D3CBBA90}" type="pres">
      <dgm:prSet presAssocID="{D5811DE4-7F79-46AC-AF6C-19CA64E681BE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95055EE2-5462-45A6-92D7-28D20083E4CA}" type="pres">
      <dgm:prSet presAssocID="{F443FA03-3A04-4CD3-8BF0-B0F85EFEC1F1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D328AD-732C-448B-8329-76024BBBCFD7}" type="pres">
      <dgm:prSet presAssocID="{256A8FCF-B2B5-4F8A-8725-0AEC9976234A}" presName="sibTrans" presStyleLbl="sibTrans2D1" presStyleIdx="3" presStyleCnt="5"/>
      <dgm:spPr/>
      <dgm:t>
        <a:bodyPr/>
        <a:lstStyle/>
        <a:p>
          <a:endParaRPr lang="en-US"/>
        </a:p>
      </dgm:t>
    </dgm:pt>
    <dgm:pt modelId="{A32EA68C-FA12-46AC-91F9-1296C8DD1F3C}" type="pres">
      <dgm:prSet presAssocID="{256A8FCF-B2B5-4F8A-8725-0AEC9976234A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FA2386D2-B6FE-4528-AAE6-C684F3F70F88}" type="pres">
      <dgm:prSet presAssocID="{961116D6-4624-495B-952D-925B7F580EF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9D80DB-0996-46CC-AEB0-DC8EB3C5D587}" type="pres">
      <dgm:prSet presAssocID="{FAA15ABD-966B-4112-B818-09A3A8A3474B}" presName="sibTrans" presStyleLbl="sibTrans2D1" presStyleIdx="4" presStyleCnt="5"/>
      <dgm:spPr/>
      <dgm:t>
        <a:bodyPr/>
        <a:lstStyle/>
        <a:p>
          <a:endParaRPr lang="en-US"/>
        </a:p>
      </dgm:t>
    </dgm:pt>
    <dgm:pt modelId="{B66E9CB2-9038-4098-BB4A-79C4C274DD0B}" type="pres">
      <dgm:prSet presAssocID="{FAA15ABD-966B-4112-B818-09A3A8A3474B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32F7B9C5-9D14-47B0-BAB9-E5DDA622F3FF}" srcId="{128CF0C7-6D7B-42C9-9193-E2B8F163431E}" destId="{F443FA03-3A04-4CD3-8BF0-B0F85EFEC1F1}" srcOrd="3" destOrd="0" parTransId="{720E8276-E8F2-4585-A8B8-719967EC650B}" sibTransId="{256A8FCF-B2B5-4F8A-8725-0AEC9976234A}"/>
    <dgm:cxn modelId="{C2BE7006-E7F9-4239-A608-3F59DC15D911}" type="presOf" srcId="{128CF0C7-6D7B-42C9-9193-E2B8F163431E}" destId="{C708BB8D-C3D3-4D5A-80C3-CF7327FA4314}" srcOrd="0" destOrd="0" presId="urn:microsoft.com/office/officeart/2005/8/layout/cycle2"/>
    <dgm:cxn modelId="{6994C23A-7232-443B-8432-96BE79C2702D}" type="presOf" srcId="{E5C15E29-9001-4B3F-8BF6-274E27A7E724}" destId="{DC751B20-932F-41C5-B145-28F951BA02D7}" srcOrd="0" destOrd="0" presId="urn:microsoft.com/office/officeart/2005/8/layout/cycle2"/>
    <dgm:cxn modelId="{E9A4F0A3-A0D7-451F-921D-BB831CDA9C41}" type="presOf" srcId="{961116D6-4624-495B-952D-925B7F580EF8}" destId="{FA2386D2-B6FE-4528-AAE6-C684F3F70F88}" srcOrd="0" destOrd="0" presId="urn:microsoft.com/office/officeart/2005/8/layout/cycle2"/>
    <dgm:cxn modelId="{D608F286-20BB-4560-BB5C-5D80307BD94A}" type="presOf" srcId="{D5811DE4-7F79-46AC-AF6C-19CA64E681BE}" destId="{5CA830B2-770C-4A90-B516-67A8D3CBBA90}" srcOrd="1" destOrd="0" presId="urn:microsoft.com/office/officeart/2005/8/layout/cycle2"/>
    <dgm:cxn modelId="{17DB4799-08AA-4A5E-8DEA-55D1D7A1563E}" type="presOf" srcId="{256A8FCF-B2B5-4F8A-8725-0AEC9976234A}" destId="{79D328AD-732C-448B-8329-76024BBBCFD7}" srcOrd="0" destOrd="0" presId="urn:microsoft.com/office/officeart/2005/8/layout/cycle2"/>
    <dgm:cxn modelId="{C223B709-4038-4195-A16C-612F526E1179}" srcId="{128CF0C7-6D7B-42C9-9193-E2B8F163431E}" destId="{961116D6-4624-495B-952D-925B7F580EF8}" srcOrd="4" destOrd="0" parTransId="{92341F88-1E1D-4FF8-9AC0-C8918A0F17A6}" sibTransId="{FAA15ABD-966B-4112-B818-09A3A8A3474B}"/>
    <dgm:cxn modelId="{AA6998CF-0521-4D70-9068-2C2498CB3033}" type="presOf" srcId="{EF5B06CA-6E71-4206-ABB7-24931EE40975}" destId="{DBF74BC2-FF53-4D85-A7A0-76F9D3CE9D62}" srcOrd="1" destOrd="0" presId="urn:microsoft.com/office/officeart/2005/8/layout/cycle2"/>
    <dgm:cxn modelId="{913D061D-5936-4207-9442-1A07C4BC0773}" type="presOf" srcId="{EF5B06CA-6E71-4206-ABB7-24931EE40975}" destId="{5217B8D7-8201-4861-8FC7-2859A776ECF2}" srcOrd="0" destOrd="0" presId="urn:microsoft.com/office/officeart/2005/8/layout/cycle2"/>
    <dgm:cxn modelId="{6EBB3271-2395-4023-B702-116C8C748727}" type="presOf" srcId="{D5811DE4-7F79-46AC-AF6C-19CA64E681BE}" destId="{FC3E7195-84FD-4224-BBA2-5C5C5CBB4E06}" srcOrd="0" destOrd="0" presId="urn:microsoft.com/office/officeart/2005/8/layout/cycle2"/>
    <dgm:cxn modelId="{E7BE02FB-0D9F-4EB2-8468-468DB042B028}" srcId="{128CF0C7-6D7B-42C9-9193-E2B8F163431E}" destId="{E5C15E29-9001-4B3F-8BF6-274E27A7E724}" srcOrd="1" destOrd="0" parTransId="{2FD6B482-164E-4398-ADAA-DB58FF1F3C3C}" sibTransId="{EF5B06CA-6E71-4206-ABB7-24931EE40975}"/>
    <dgm:cxn modelId="{70426330-AFE2-477C-95AA-EC43B8871D15}" type="presOf" srcId="{256A8FCF-B2B5-4F8A-8725-0AEC9976234A}" destId="{A32EA68C-FA12-46AC-91F9-1296C8DD1F3C}" srcOrd="1" destOrd="0" presId="urn:microsoft.com/office/officeart/2005/8/layout/cycle2"/>
    <dgm:cxn modelId="{2D19EC44-EE34-439D-B12A-8BC65302F7EB}" type="presOf" srcId="{F443FA03-3A04-4CD3-8BF0-B0F85EFEC1F1}" destId="{95055EE2-5462-45A6-92D7-28D20083E4CA}" srcOrd="0" destOrd="0" presId="urn:microsoft.com/office/officeart/2005/8/layout/cycle2"/>
    <dgm:cxn modelId="{F0CFE67C-3892-4517-B24E-84D0A9953D6A}" type="presOf" srcId="{09FB4F1B-11D1-49BB-ACA1-4E4191A2A51C}" destId="{B064B40B-71AB-4CDC-9F2C-E52C6324FDDF}" srcOrd="0" destOrd="0" presId="urn:microsoft.com/office/officeart/2005/8/layout/cycle2"/>
    <dgm:cxn modelId="{3CF09D59-8A27-4AA6-AC8E-BA0FC03C8D56}" type="presOf" srcId="{E8E8BD50-29EA-4548-B26D-7F142BFE7559}" destId="{A350FB36-6728-46E4-BBE5-0154699896C7}" srcOrd="0" destOrd="0" presId="urn:microsoft.com/office/officeart/2005/8/layout/cycle2"/>
    <dgm:cxn modelId="{0B7D43AA-C2F2-44E0-B890-58D00F194CB0}" type="presOf" srcId="{E8E8BD50-29EA-4548-B26D-7F142BFE7559}" destId="{3AD56178-5733-4475-9125-4FA2B045DDEB}" srcOrd="1" destOrd="0" presId="urn:microsoft.com/office/officeart/2005/8/layout/cycle2"/>
    <dgm:cxn modelId="{BCE427F8-9394-47C7-A175-B7397771A926}" type="presOf" srcId="{FAA15ABD-966B-4112-B818-09A3A8A3474B}" destId="{B66E9CB2-9038-4098-BB4A-79C4C274DD0B}" srcOrd="1" destOrd="0" presId="urn:microsoft.com/office/officeart/2005/8/layout/cycle2"/>
    <dgm:cxn modelId="{EC03E1B5-58F8-48A4-A8A6-40AD682D036A}" srcId="{128CF0C7-6D7B-42C9-9193-E2B8F163431E}" destId="{09FB4F1B-11D1-49BB-ACA1-4E4191A2A51C}" srcOrd="2" destOrd="0" parTransId="{A4840F63-E7A2-425E-897E-2DE6FD7E4CF3}" sibTransId="{D5811DE4-7F79-46AC-AF6C-19CA64E681BE}"/>
    <dgm:cxn modelId="{C41414B9-0FD2-4C7F-BA28-8EE8EE992C53}" type="presOf" srcId="{FAA15ABD-966B-4112-B818-09A3A8A3474B}" destId="{DE9D80DB-0996-46CC-AEB0-DC8EB3C5D587}" srcOrd="0" destOrd="0" presId="urn:microsoft.com/office/officeart/2005/8/layout/cycle2"/>
    <dgm:cxn modelId="{937BB0F6-EF22-4AE7-9389-7DE771D1BBA3}" srcId="{128CF0C7-6D7B-42C9-9193-E2B8F163431E}" destId="{29F6CB12-5B1E-4D40-ADC2-445BC512A5A7}" srcOrd="0" destOrd="0" parTransId="{51F4AC4A-7B99-4F1E-9872-47B68C5FB595}" sibTransId="{E8E8BD50-29EA-4548-B26D-7F142BFE7559}"/>
    <dgm:cxn modelId="{2C8FA23A-0962-44FF-B788-835CAD9EFBD5}" type="presOf" srcId="{29F6CB12-5B1E-4D40-ADC2-445BC512A5A7}" destId="{0CD29F56-B0AC-442D-BCAF-8683C41317C9}" srcOrd="0" destOrd="0" presId="urn:microsoft.com/office/officeart/2005/8/layout/cycle2"/>
    <dgm:cxn modelId="{5CBFD910-9391-47BF-B83C-20798250AAF5}" type="presParOf" srcId="{C708BB8D-C3D3-4D5A-80C3-CF7327FA4314}" destId="{0CD29F56-B0AC-442D-BCAF-8683C41317C9}" srcOrd="0" destOrd="0" presId="urn:microsoft.com/office/officeart/2005/8/layout/cycle2"/>
    <dgm:cxn modelId="{16D1EE28-48BC-4B31-A8DA-BC9B4FAFCD93}" type="presParOf" srcId="{C708BB8D-C3D3-4D5A-80C3-CF7327FA4314}" destId="{A350FB36-6728-46E4-BBE5-0154699896C7}" srcOrd="1" destOrd="0" presId="urn:microsoft.com/office/officeart/2005/8/layout/cycle2"/>
    <dgm:cxn modelId="{88337C03-B45C-4C52-A594-307AEBAB0F3F}" type="presParOf" srcId="{A350FB36-6728-46E4-BBE5-0154699896C7}" destId="{3AD56178-5733-4475-9125-4FA2B045DDEB}" srcOrd="0" destOrd="0" presId="urn:microsoft.com/office/officeart/2005/8/layout/cycle2"/>
    <dgm:cxn modelId="{DFD932D4-1F94-46DE-A302-FC148AB837B2}" type="presParOf" srcId="{C708BB8D-C3D3-4D5A-80C3-CF7327FA4314}" destId="{DC751B20-932F-41C5-B145-28F951BA02D7}" srcOrd="2" destOrd="0" presId="urn:microsoft.com/office/officeart/2005/8/layout/cycle2"/>
    <dgm:cxn modelId="{A70262CD-2AE1-4CDA-8F82-0702D3E1D70B}" type="presParOf" srcId="{C708BB8D-C3D3-4D5A-80C3-CF7327FA4314}" destId="{5217B8D7-8201-4861-8FC7-2859A776ECF2}" srcOrd="3" destOrd="0" presId="urn:microsoft.com/office/officeart/2005/8/layout/cycle2"/>
    <dgm:cxn modelId="{4C2CDFA5-89DD-4C4F-8F6E-6055B268B4DC}" type="presParOf" srcId="{5217B8D7-8201-4861-8FC7-2859A776ECF2}" destId="{DBF74BC2-FF53-4D85-A7A0-76F9D3CE9D62}" srcOrd="0" destOrd="0" presId="urn:microsoft.com/office/officeart/2005/8/layout/cycle2"/>
    <dgm:cxn modelId="{E7D364E5-B08E-45C2-80BC-BD9E46A9AF51}" type="presParOf" srcId="{C708BB8D-C3D3-4D5A-80C3-CF7327FA4314}" destId="{B064B40B-71AB-4CDC-9F2C-E52C6324FDDF}" srcOrd="4" destOrd="0" presId="urn:microsoft.com/office/officeart/2005/8/layout/cycle2"/>
    <dgm:cxn modelId="{DD76D255-2A01-4FE7-A9E7-C7C7B51E0BED}" type="presParOf" srcId="{C708BB8D-C3D3-4D5A-80C3-CF7327FA4314}" destId="{FC3E7195-84FD-4224-BBA2-5C5C5CBB4E06}" srcOrd="5" destOrd="0" presId="urn:microsoft.com/office/officeart/2005/8/layout/cycle2"/>
    <dgm:cxn modelId="{878952AE-A10C-450A-9D8A-908103C3D7FC}" type="presParOf" srcId="{FC3E7195-84FD-4224-BBA2-5C5C5CBB4E06}" destId="{5CA830B2-770C-4A90-B516-67A8D3CBBA90}" srcOrd="0" destOrd="0" presId="urn:microsoft.com/office/officeart/2005/8/layout/cycle2"/>
    <dgm:cxn modelId="{8A49D5B4-6E07-441D-98FA-8AB339EA9958}" type="presParOf" srcId="{C708BB8D-C3D3-4D5A-80C3-CF7327FA4314}" destId="{95055EE2-5462-45A6-92D7-28D20083E4CA}" srcOrd="6" destOrd="0" presId="urn:microsoft.com/office/officeart/2005/8/layout/cycle2"/>
    <dgm:cxn modelId="{C74E885F-01DC-48C7-8839-C865512AE9C4}" type="presParOf" srcId="{C708BB8D-C3D3-4D5A-80C3-CF7327FA4314}" destId="{79D328AD-732C-448B-8329-76024BBBCFD7}" srcOrd="7" destOrd="0" presId="urn:microsoft.com/office/officeart/2005/8/layout/cycle2"/>
    <dgm:cxn modelId="{DD21C3EB-7AAA-42A2-A071-4B4C88437934}" type="presParOf" srcId="{79D328AD-732C-448B-8329-76024BBBCFD7}" destId="{A32EA68C-FA12-46AC-91F9-1296C8DD1F3C}" srcOrd="0" destOrd="0" presId="urn:microsoft.com/office/officeart/2005/8/layout/cycle2"/>
    <dgm:cxn modelId="{74CDF435-D666-4C32-8175-E6ADCE19F6FC}" type="presParOf" srcId="{C708BB8D-C3D3-4D5A-80C3-CF7327FA4314}" destId="{FA2386D2-B6FE-4528-AAE6-C684F3F70F88}" srcOrd="8" destOrd="0" presId="urn:microsoft.com/office/officeart/2005/8/layout/cycle2"/>
    <dgm:cxn modelId="{27D8BCA2-FC04-4000-B479-5FF9CDBF8C03}" type="presParOf" srcId="{C708BB8D-C3D3-4D5A-80C3-CF7327FA4314}" destId="{DE9D80DB-0996-46CC-AEB0-DC8EB3C5D587}" srcOrd="9" destOrd="0" presId="urn:microsoft.com/office/officeart/2005/8/layout/cycle2"/>
    <dgm:cxn modelId="{BE062528-4755-481F-A1A6-E89BAD0EE256}" type="presParOf" srcId="{DE9D80DB-0996-46CC-AEB0-DC8EB3C5D587}" destId="{B66E9CB2-9038-4098-BB4A-79C4C274DD0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397991D-2662-4DB4-9403-A13B382377D5}" type="doc">
      <dgm:prSet loTypeId="urn:microsoft.com/office/officeart/2005/8/layout/cycle3" loCatId="cycle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A9282F2-8E73-43DB-8913-330C11069891}">
      <dgm:prSet phldrT="[Text]"/>
      <dgm:spPr/>
      <dgm:t>
        <a:bodyPr/>
        <a:lstStyle/>
        <a:p>
          <a:r>
            <a:rPr lang="en-US" b="1" dirty="0"/>
            <a:t>Download</a:t>
          </a:r>
        </a:p>
      </dgm:t>
    </dgm:pt>
    <dgm:pt modelId="{95C35FC3-F013-4F82-B9AE-FDA93C1EAAEE}" type="parTrans" cxnId="{19643369-1535-4ABD-B6D3-7ABD1FB30FC7}">
      <dgm:prSet/>
      <dgm:spPr/>
      <dgm:t>
        <a:bodyPr/>
        <a:lstStyle/>
        <a:p>
          <a:endParaRPr lang="en-US" b="1"/>
        </a:p>
      </dgm:t>
    </dgm:pt>
    <dgm:pt modelId="{6FBE00D5-D762-432F-B146-D29F77D42F71}" type="sibTrans" cxnId="{19643369-1535-4ABD-B6D3-7ABD1FB30FC7}">
      <dgm:prSet/>
      <dgm:spPr/>
      <dgm:t>
        <a:bodyPr/>
        <a:lstStyle/>
        <a:p>
          <a:endParaRPr lang="en-US" b="1"/>
        </a:p>
      </dgm:t>
    </dgm:pt>
    <dgm:pt modelId="{8291464E-22E3-47EB-9728-2ABF61E59259}">
      <dgm:prSet phldrT="[Text]"/>
      <dgm:spPr/>
      <dgm:t>
        <a:bodyPr/>
        <a:lstStyle/>
        <a:p>
          <a:r>
            <a:rPr lang="en-US" b="1" dirty="0"/>
            <a:t>Interpret</a:t>
          </a:r>
        </a:p>
      </dgm:t>
    </dgm:pt>
    <dgm:pt modelId="{32E4D0E9-F884-41CF-B637-3934C3E9DC18}" type="parTrans" cxnId="{D35CEB7B-C558-4B51-AB4A-6AAB76DB628B}">
      <dgm:prSet/>
      <dgm:spPr/>
      <dgm:t>
        <a:bodyPr/>
        <a:lstStyle/>
        <a:p>
          <a:endParaRPr lang="en-US" b="1"/>
        </a:p>
      </dgm:t>
    </dgm:pt>
    <dgm:pt modelId="{5CAE7283-AD1B-4A8B-98FF-0A03435FC9FA}" type="sibTrans" cxnId="{D35CEB7B-C558-4B51-AB4A-6AAB76DB628B}">
      <dgm:prSet/>
      <dgm:spPr/>
      <dgm:t>
        <a:bodyPr/>
        <a:lstStyle/>
        <a:p>
          <a:endParaRPr lang="en-US" b="1"/>
        </a:p>
      </dgm:t>
    </dgm:pt>
    <dgm:pt modelId="{66A7DECB-736B-4AEB-B46D-A00AB5CAE03A}">
      <dgm:prSet phldrT="[Text]"/>
      <dgm:spPr/>
      <dgm:t>
        <a:bodyPr/>
        <a:lstStyle/>
        <a:p>
          <a:r>
            <a:rPr lang="en-US" b="1" dirty="0"/>
            <a:t>Normalize</a:t>
          </a:r>
        </a:p>
      </dgm:t>
    </dgm:pt>
    <dgm:pt modelId="{9A94CDEF-CC54-4D45-B0B7-58E122969040}" type="parTrans" cxnId="{A7A88187-27EB-484F-9C1C-DBD48CC019BD}">
      <dgm:prSet/>
      <dgm:spPr/>
      <dgm:t>
        <a:bodyPr/>
        <a:lstStyle/>
        <a:p>
          <a:endParaRPr lang="en-US" b="1"/>
        </a:p>
      </dgm:t>
    </dgm:pt>
    <dgm:pt modelId="{2BB745DE-2FFE-4F73-8B03-BF9287030613}" type="sibTrans" cxnId="{A7A88187-27EB-484F-9C1C-DBD48CC019BD}">
      <dgm:prSet/>
      <dgm:spPr/>
      <dgm:t>
        <a:bodyPr/>
        <a:lstStyle/>
        <a:p>
          <a:endParaRPr lang="en-US" b="1"/>
        </a:p>
      </dgm:t>
    </dgm:pt>
    <dgm:pt modelId="{3619C7CD-544A-4CC4-AFD3-3532E3D66171}">
      <dgm:prSet phldrT="[Text]"/>
      <dgm:spPr/>
      <dgm:t>
        <a:bodyPr/>
        <a:lstStyle/>
        <a:p>
          <a:r>
            <a:rPr lang="en-US" b="1" dirty="0"/>
            <a:t>Upload</a:t>
          </a:r>
        </a:p>
      </dgm:t>
    </dgm:pt>
    <dgm:pt modelId="{43687896-CF89-485C-924A-157DF03E5A52}" type="parTrans" cxnId="{034E7E43-7DCA-4BFD-A356-40F9D0C41550}">
      <dgm:prSet/>
      <dgm:spPr/>
      <dgm:t>
        <a:bodyPr/>
        <a:lstStyle/>
        <a:p>
          <a:endParaRPr lang="en-US" b="1"/>
        </a:p>
      </dgm:t>
    </dgm:pt>
    <dgm:pt modelId="{3CE62F93-5A25-40FA-B60A-299A6046E3EE}" type="sibTrans" cxnId="{034E7E43-7DCA-4BFD-A356-40F9D0C41550}">
      <dgm:prSet/>
      <dgm:spPr/>
      <dgm:t>
        <a:bodyPr/>
        <a:lstStyle/>
        <a:p>
          <a:endParaRPr lang="en-US" b="1"/>
        </a:p>
      </dgm:t>
    </dgm:pt>
    <dgm:pt modelId="{03AC7922-9879-42A6-866D-FEA3FEB8985B}" type="pres">
      <dgm:prSet presAssocID="{8397991D-2662-4DB4-9403-A13B382377D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3028221-FC7E-406C-B08E-D106E80B31EE}" type="pres">
      <dgm:prSet presAssocID="{8397991D-2662-4DB4-9403-A13B382377D5}" presName="cycle" presStyleCnt="0"/>
      <dgm:spPr/>
      <dgm:t>
        <a:bodyPr/>
        <a:lstStyle/>
        <a:p>
          <a:endParaRPr lang="en-US"/>
        </a:p>
      </dgm:t>
    </dgm:pt>
    <dgm:pt modelId="{483B7902-62BC-42B6-A86B-EB8D590E88A7}" type="pres">
      <dgm:prSet presAssocID="{7A9282F2-8E73-43DB-8913-330C11069891}" presName="nodeFirs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538330-E7E1-4251-8FFB-73C8196B1D03}" type="pres">
      <dgm:prSet presAssocID="{6FBE00D5-D762-432F-B146-D29F77D42F71}" presName="sibTransFirstNode" presStyleLbl="bgShp" presStyleIdx="0" presStyleCnt="1"/>
      <dgm:spPr/>
      <dgm:t>
        <a:bodyPr/>
        <a:lstStyle/>
        <a:p>
          <a:endParaRPr lang="en-US"/>
        </a:p>
      </dgm:t>
    </dgm:pt>
    <dgm:pt modelId="{8E2EE066-F10B-4D34-A5BC-3FCAD325C214}" type="pres">
      <dgm:prSet presAssocID="{8291464E-22E3-47EB-9728-2ABF61E59259}" presName="nodeFollowingNodes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F83A0C-B957-4F4D-91E2-B862E15ADE35}" type="pres">
      <dgm:prSet presAssocID="{66A7DECB-736B-4AEB-B46D-A00AB5CAE03A}" presName="nodeFollowingNodes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F45C95-A959-4212-8BA3-4123445BC181}" type="pres">
      <dgm:prSet presAssocID="{3619C7CD-544A-4CC4-AFD3-3532E3D66171}" presName="nodeFollowingNodes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7A99699-F1FD-4266-8E33-DF206C362FB6}" type="presOf" srcId="{66A7DECB-736B-4AEB-B46D-A00AB5CAE03A}" destId="{EBF83A0C-B957-4F4D-91E2-B862E15ADE35}" srcOrd="0" destOrd="0" presId="urn:microsoft.com/office/officeart/2005/8/layout/cycle3"/>
    <dgm:cxn modelId="{D35CEB7B-C558-4B51-AB4A-6AAB76DB628B}" srcId="{8397991D-2662-4DB4-9403-A13B382377D5}" destId="{8291464E-22E3-47EB-9728-2ABF61E59259}" srcOrd="1" destOrd="0" parTransId="{32E4D0E9-F884-41CF-B637-3934C3E9DC18}" sibTransId="{5CAE7283-AD1B-4A8B-98FF-0A03435FC9FA}"/>
    <dgm:cxn modelId="{573B8608-ED4D-4C47-8EF2-975D24324F12}" type="presOf" srcId="{6FBE00D5-D762-432F-B146-D29F77D42F71}" destId="{6A538330-E7E1-4251-8FFB-73C8196B1D03}" srcOrd="0" destOrd="0" presId="urn:microsoft.com/office/officeart/2005/8/layout/cycle3"/>
    <dgm:cxn modelId="{57BD6FB2-14F1-4377-8290-1EF60C47C818}" type="presOf" srcId="{7A9282F2-8E73-43DB-8913-330C11069891}" destId="{483B7902-62BC-42B6-A86B-EB8D590E88A7}" srcOrd="0" destOrd="0" presId="urn:microsoft.com/office/officeart/2005/8/layout/cycle3"/>
    <dgm:cxn modelId="{034E7E43-7DCA-4BFD-A356-40F9D0C41550}" srcId="{8397991D-2662-4DB4-9403-A13B382377D5}" destId="{3619C7CD-544A-4CC4-AFD3-3532E3D66171}" srcOrd="3" destOrd="0" parTransId="{43687896-CF89-485C-924A-157DF03E5A52}" sibTransId="{3CE62F93-5A25-40FA-B60A-299A6046E3EE}"/>
    <dgm:cxn modelId="{7C870331-FFE8-4B20-8553-261FE5C02FB2}" type="presOf" srcId="{8291464E-22E3-47EB-9728-2ABF61E59259}" destId="{8E2EE066-F10B-4D34-A5BC-3FCAD325C214}" srcOrd="0" destOrd="0" presId="urn:microsoft.com/office/officeart/2005/8/layout/cycle3"/>
    <dgm:cxn modelId="{A7A88187-27EB-484F-9C1C-DBD48CC019BD}" srcId="{8397991D-2662-4DB4-9403-A13B382377D5}" destId="{66A7DECB-736B-4AEB-B46D-A00AB5CAE03A}" srcOrd="2" destOrd="0" parTransId="{9A94CDEF-CC54-4D45-B0B7-58E122969040}" sibTransId="{2BB745DE-2FFE-4F73-8B03-BF9287030613}"/>
    <dgm:cxn modelId="{19643369-1535-4ABD-B6D3-7ABD1FB30FC7}" srcId="{8397991D-2662-4DB4-9403-A13B382377D5}" destId="{7A9282F2-8E73-43DB-8913-330C11069891}" srcOrd="0" destOrd="0" parTransId="{95C35FC3-F013-4F82-B9AE-FDA93C1EAAEE}" sibTransId="{6FBE00D5-D762-432F-B146-D29F77D42F71}"/>
    <dgm:cxn modelId="{6C91F5CF-B6A6-4932-948D-F93492AB8035}" type="presOf" srcId="{3619C7CD-544A-4CC4-AFD3-3532E3D66171}" destId="{62F45C95-A959-4212-8BA3-4123445BC181}" srcOrd="0" destOrd="0" presId="urn:microsoft.com/office/officeart/2005/8/layout/cycle3"/>
    <dgm:cxn modelId="{3F6B39E2-DB70-4611-B626-AECB17B0C38B}" type="presOf" srcId="{8397991D-2662-4DB4-9403-A13B382377D5}" destId="{03AC7922-9879-42A6-866D-FEA3FEB8985B}" srcOrd="0" destOrd="0" presId="urn:microsoft.com/office/officeart/2005/8/layout/cycle3"/>
    <dgm:cxn modelId="{56E953F1-4073-486A-B1D6-781569F1338B}" type="presParOf" srcId="{03AC7922-9879-42A6-866D-FEA3FEB8985B}" destId="{63028221-FC7E-406C-B08E-D106E80B31EE}" srcOrd="0" destOrd="0" presId="urn:microsoft.com/office/officeart/2005/8/layout/cycle3"/>
    <dgm:cxn modelId="{9B6D5021-A8E2-4812-B15B-02D61282A6D8}" type="presParOf" srcId="{63028221-FC7E-406C-B08E-D106E80B31EE}" destId="{483B7902-62BC-42B6-A86B-EB8D590E88A7}" srcOrd="0" destOrd="0" presId="urn:microsoft.com/office/officeart/2005/8/layout/cycle3"/>
    <dgm:cxn modelId="{43C3CDB7-71F3-48CA-8093-D3E421BAA9F4}" type="presParOf" srcId="{63028221-FC7E-406C-B08E-D106E80B31EE}" destId="{6A538330-E7E1-4251-8FFB-73C8196B1D03}" srcOrd="1" destOrd="0" presId="urn:microsoft.com/office/officeart/2005/8/layout/cycle3"/>
    <dgm:cxn modelId="{4F6E71F2-F9F0-4DE1-9FC6-3DC8297E6595}" type="presParOf" srcId="{63028221-FC7E-406C-B08E-D106E80B31EE}" destId="{8E2EE066-F10B-4D34-A5BC-3FCAD325C214}" srcOrd="2" destOrd="0" presId="urn:microsoft.com/office/officeart/2005/8/layout/cycle3"/>
    <dgm:cxn modelId="{D01D17FC-9CD4-4E15-A7E6-6E14D6F71CBC}" type="presParOf" srcId="{63028221-FC7E-406C-B08E-D106E80B31EE}" destId="{EBF83A0C-B957-4F4D-91E2-B862E15ADE35}" srcOrd="3" destOrd="0" presId="urn:microsoft.com/office/officeart/2005/8/layout/cycle3"/>
    <dgm:cxn modelId="{5924B80B-509C-4F93-B86A-76E5470FD631}" type="presParOf" srcId="{63028221-FC7E-406C-B08E-D106E80B31EE}" destId="{62F45C95-A959-4212-8BA3-4123445BC181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08BA472-167C-47B8-888F-C73188674934}" type="doc">
      <dgm:prSet loTypeId="urn:microsoft.com/office/officeart/2005/8/layout/cycle1" loCatId="cycle" qsTypeId="urn:microsoft.com/office/officeart/2005/8/quickstyle/3d2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F9B4772-CDE1-433C-BDAF-EA9BCF339647}">
      <dgm:prSet phldrT="[Text]"/>
      <dgm:spPr/>
      <dgm:t>
        <a:bodyPr/>
        <a:lstStyle/>
        <a:p>
          <a:r>
            <a:rPr lang="en-US" dirty="0"/>
            <a:t>Compute</a:t>
          </a:r>
        </a:p>
      </dgm:t>
    </dgm:pt>
    <dgm:pt modelId="{D4B0AD28-CE6A-439C-A810-722CE5A3760A}" type="parTrans" cxnId="{AD647C86-25BB-4DFD-9469-A9EA328AF669}">
      <dgm:prSet/>
      <dgm:spPr/>
      <dgm:t>
        <a:bodyPr/>
        <a:lstStyle/>
        <a:p>
          <a:endParaRPr lang="en-US"/>
        </a:p>
      </dgm:t>
    </dgm:pt>
    <dgm:pt modelId="{6E724408-9565-43FE-8AC7-B7837FE33134}" type="sibTrans" cxnId="{AD647C86-25BB-4DFD-9469-A9EA328AF669}">
      <dgm:prSet/>
      <dgm:spPr/>
      <dgm:t>
        <a:bodyPr/>
        <a:lstStyle/>
        <a:p>
          <a:endParaRPr lang="en-US"/>
        </a:p>
      </dgm:t>
    </dgm:pt>
    <dgm:pt modelId="{3DC211D5-8C21-453E-83F3-277F40CE213A}">
      <dgm:prSet phldrT="[Text]"/>
      <dgm:spPr/>
      <dgm:t>
        <a:bodyPr/>
        <a:lstStyle/>
        <a:p>
          <a:r>
            <a:rPr lang="en-US" dirty="0"/>
            <a:t>Open</a:t>
          </a:r>
        </a:p>
      </dgm:t>
    </dgm:pt>
    <dgm:pt modelId="{7EDCC823-0303-4B51-9587-B4CA61931398}" type="parTrans" cxnId="{D9C33E9F-F7F7-4B60-A1C9-B1C86133F54D}">
      <dgm:prSet/>
      <dgm:spPr/>
      <dgm:t>
        <a:bodyPr/>
        <a:lstStyle/>
        <a:p>
          <a:endParaRPr lang="en-US"/>
        </a:p>
      </dgm:t>
    </dgm:pt>
    <dgm:pt modelId="{7C5DBAE3-7562-4491-99D3-E83D959C2FC0}" type="sibTrans" cxnId="{D9C33E9F-F7F7-4B60-A1C9-B1C86133F54D}">
      <dgm:prSet/>
      <dgm:spPr/>
      <dgm:t>
        <a:bodyPr/>
        <a:lstStyle/>
        <a:p>
          <a:endParaRPr lang="en-US"/>
        </a:p>
      </dgm:t>
    </dgm:pt>
    <dgm:pt modelId="{04B0B8BB-1310-4999-AA0A-E15F1F828DD9}">
      <dgm:prSet phldrT="[Text]"/>
      <dgm:spPr/>
      <dgm:t>
        <a:bodyPr/>
        <a:lstStyle/>
        <a:p>
          <a:r>
            <a:rPr lang="en-US"/>
            <a:t>Save</a:t>
          </a:r>
          <a:endParaRPr lang="en-US" dirty="0"/>
        </a:p>
      </dgm:t>
    </dgm:pt>
    <dgm:pt modelId="{3D61EE15-816B-4EB2-88DB-E5CFCAC642B4}" type="parTrans" cxnId="{2432369C-9E86-4553-81BD-931657247F62}">
      <dgm:prSet/>
      <dgm:spPr/>
      <dgm:t>
        <a:bodyPr/>
        <a:lstStyle/>
        <a:p>
          <a:endParaRPr lang="en-US"/>
        </a:p>
      </dgm:t>
    </dgm:pt>
    <dgm:pt modelId="{A1CE339A-8DA7-420D-A9C9-03135DD55953}" type="sibTrans" cxnId="{2432369C-9E86-4553-81BD-931657247F62}">
      <dgm:prSet/>
      <dgm:spPr/>
      <dgm:t>
        <a:bodyPr/>
        <a:lstStyle/>
        <a:p>
          <a:endParaRPr lang="en-US"/>
        </a:p>
      </dgm:t>
    </dgm:pt>
    <dgm:pt modelId="{0D1DF3AB-2208-4569-B20D-1D13F627F059}" type="pres">
      <dgm:prSet presAssocID="{B08BA472-167C-47B8-888F-C73188674934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B268D42-60CC-4109-8FBB-D7E95B99B9EB}" type="pres">
      <dgm:prSet presAssocID="{1F9B4772-CDE1-433C-BDAF-EA9BCF339647}" presName="dummy" presStyleCnt="0"/>
      <dgm:spPr/>
      <dgm:t>
        <a:bodyPr/>
        <a:lstStyle/>
        <a:p>
          <a:endParaRPr lang="en-US"/>
        </a:p>
      </dgm:t>
    </dgm:pt>
    <dgm:pt modelId="{86459D61-0101-43E4-B2D5-62E049F6E330}" type="pres">
      <dgm:prSet presAssocID="{1F9B4772-CDE1-433C-BDAF-EA9BCF339647}" presName="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47AB41-8C9D-4503-BAE4-61FFC8B95396}" type="pres">
      <dgm:prSet presAssocID="{6E724408-9565-43FE-8AC7-B7837FE33134}" presName="sibTrans" presStyleLbl="node1" presStyleIdx="0" presStyleCnt="3"/>
      <dgm:spPr/>
      <dgm:t>
        <a:bodyPr/>
        <a:lstStyle/>
        <a:p>
          <a:endParaRPr lang="en-US"/>
        </a:p>
      </dgm:t>
    </dgm:pt>
    <dgm:pt modelId="{B11E015A-1AD7-4C54-B69C-71A0BDA3844C}" type="pres">
      <dgm:prSet presAssocID="{04B0B8BB-1310-4999-AA0A-E15F1F828DD9}" presName="dummy" presStyleCnt="0"/>
      <dgm:spPr/>
      <dgm:t>
        <a:bodyPr/>
        <a:lstStyle/>
        <a:p>
          <a:endParaRPr lang="en-US"/>
        </a:p>
      </dgm:t>
    </dgm:pt>
    <dgm:pt modelId="{C4A374E4-15FE-42FC-B4DF-AE7A6CA3B1FE}" type="pres">
      <dgm:prSet presAssocID="{04B0B8BB-1310-4999-AA0A-E15F1F828DD9}" presName="node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67F796-8EE9-4D6A-861B-BFA4DD0E02FA}" type="pres">
      <dgm:prSet presAssocID="{A1CE339A-8DA7-420D-A9C9-03135DD55953}" presName="sibTrans" presStyleLbl="node1" presStyleIdx="1" presStyleCnt="3"/>
      <dgm:spPr/>
      <dgm:t>
        <a:bodyPr/>
        <a:lstStyle/>
        <a:p>
          <a:endParaRPr lang="en-US"/>
        </a:p>
      </dgm:t>
    </dgm:pt>
    <dgm:pt modelId="{7C9B7116-8D5C-4EF2-B5AA-25498C910B29}" type="pres">
      <dgm:prSet presAssocID="{3DC211D5-8C21-453E-83F3-277F40CE213A}" presName="dummy" presStyleCnt="0"/>
      <dgm:spPr/>
      <dgm:t>
        <a:bodyPr/>
        <a:lstStyle/>
        <a:p>
          <a:endParaRPr lang="en-US"/>
        </a:p>
      </dgm:t>
    </dgm:pt>
    <dgm:pt modelId="{798FBFF4-143E-4FED-830C-C1E49032FCAC}" type="pres">
      <dgm:prSet presAssocID="{3DC211D5-8C21-453E-83F3-277F40CE213A}" presName="node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438F06-ADF8-443A-A22E-4C36F9993CD7}" type="pres">
      <dgm:prSet presAssocID="{7C5DBAE3-7562-4491-99D3-E83D959C2FC0}" presName="sibTrans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25F95C0-708B-47EF-AFAA-C38DEADED9DA}" type="presOf" srcId="{B08BA472-167C-47B8-888F-C73188674934}" destId="{0D1DF3AB-2208-4569-B20D-1D13F627F059}" srcOrd="0" destOrd="0" presId="urn:microsoft.com/office/officeart/2005/8/layout/cycle1"/>
    <dgm:cxn modelId="{2432369C-9E86-4553-81BD-931657247F62}" srcId="{B08BA472-167C-47B8-888F-C73188674934}" destId="{04B0B8BB-1310-4999-AA0A-E15F1F828DD9}" srcOrd="1" destOrd="0" parTransId="{3D61EE15-816B-4EB2-88DB-E5CFCAC642B4}" sibTransId="{A1CE339A-8DA7-420D-A9C9-03135DD55953}"/>
    <dgm:cxn modelId="{8E4498B9-FDC6-468E-BF33-11AF0C4E69FE}" type="presOf" srcId="{04B0B8BB-1310-4999-AA0A-E15F1F828DD9}" destId="{C4A374E4-15FE-42FC-B4DF-AE7A6CA3B1FE}" srcOrd="0" destOrd="0" presId="urn:microsoft.com/office/officeart/2005/8/layout/cycle1"/>
    <dgm:cxn modelId="{8D286AA7-57D5-4AC7-93F8-EB5C08382D3F}" type="presOf" srcId="{6E724408-9565-43FE-8AC7-B7837FE33134}" destId="{BB47AB41-8C9D-4503-BAE4-61FFC8B95396}" srcOrd="0" destOrd="0" presId="urn:microsoft.com/office/officeart/2005/8/layout/cycle1"/>
    <dgm:cxn modelId="{AD647C86-25BB-4DFD-9469-A9EA328AF669}" srcId="{B08BA472-167C-47B8-888F-C73188674934}" destId="{1F9B4772-CDE1-433C-BDAF-EA9BCF339647}" srcOrd="0" destOrd="0" parTransId="{D4B0AD28-CE6A-439C-A810-722CE5A3760A}" sibTransId="{6E724408-9565-43FE-8AC7-B7837FE33134}"/>
    <dgm:cxn modelId="{D9C33E9F-F7F7-4B60-A1C9-B1C86133F54D}" srcId="{B08BA472-167C-47B8-888F-C73188674934}" destId="{3DC211D5-8C21-453E-83F3-277F40CE213A}" srcOrd="2" destOrd="0" parTransId="{7EDCC823-0303-4B51-9587-B4CA61931398}" sibTransId="{7C5DBAE3-7562-4491-99D3-E83D959C2FC0}"/>
    <dgm:cxn modelId="{AF9A12F6-D94E-4817-93F1-4C5D4F9350B6}" type="presOf" srcId="{A1CE339A-8DA7-420D-A9C9-03135DD55953}" destId="{1267F796-8EE9-4D6A-861B-BFA4DD0E02FA}" srcOrd="0" destOrd="0" presId="urn:microsoft.com/office/officeart/2005/8/layout/cycle1"/>
    <dgm:cxn modelId="{49BE35DD-80EA-4140-93F5-A7E3A82C5C5B}" type="presOf" srcId="{3DC211D5-8C21-453E-83F3-277F40CE213A}" destId="{798FBFF4-143E-4FED-830C-C1E49032FCAC}" srcOrd="0" destOrd="0" presId="urn:microsoft.com/office/officeart/2005/8/layout/cycle1"/>
    <dgm:cxn modelId="{E80DD1ED-240D-4C88-ABC5-8695723B6CDE}" type="presOf" srcId="{7C5DBAE3-7562-4491-99D3-E83D959C2FC0}" destId="{AF438F06-ADF8-443A-A22E-4C36F9993CD7}" srcOrd="0" destOrd="0" presId="urn:microsoft.com/office/officeart/2005/8/layout/cycle1"/>
    <dgm:cxn modelId="{879D27E3-6DBC-42A4-81D3-A72720036CC4}" type="presOf" srcId="{1F9B4772-CDE1-433C-BDAF-EA9BCF339647}" destId="{86459D61-0101-43E4-B2D5-62E049F6E330}" srcOrd="0" destOrd="0" presId="urn:microsoft.com/office/officeart/2005/8/layout/cycle1"/>
    <dgm:cxn modelId="{60458B99-EC22-4D7F-A93E-EA9D7B3EEB5E}" type="presParOf" srcId="{0D1DF3AB-2208-4569-B20D-1D13F627F059}" destId="{2B268D42-60CC-4109-8FBB-D7E95B99B9EB}" srcOrd="0" destOrd="0" presId="urn:microsoft.com/office/officeart/2005/8/layout/cycle1"/>
    <dgm:cxn modelId="{9714EE24-3FC2-4392-80D5-459C3E577493}" type="presParOf" srcId="{0D1DF3AB-2208-4569-B20D-1D13F627F059}" destId="{86459D61-0101-43E4-B2D5-62E049F6E330}" srcOrd="1" destOrd="0" presId="urn:microsoft.com/office/officeart/2005/8/layout/cycle1"/>
    <dgm:cxn modelId="{C9E12CE4-D106-4DD4-A522-8A9A699BC6AD}" type="presParOf" srcId="{0D1DF3AB-2208-4569-B20D-1D13F627F059}" destId="{BB47AB41-8C9D-4503-BAE4-61FFC8B95396}" srcOrd="2" destOrd="0" presId="urn:microsoft.com/office/officeart/2005/8/layout/cycle1"/>
    <dgm:cxn modelId="{2460AA45-BF39-44DB-B2D7-C18386955D54}" type="presParOf" srcId="{0D1DF3AB-2208-4569-B20D-1D13F627F059}" destId="{B11E015A-1AD7-4C54-B69C-71A0BDA3844C}" srcOrd="3" destOrd="0" presId="urn:microsoft.com/office/officeart/2005/8/layout/cycle1"/>
    <dgm:cxn modelId="{BB81AEA5-CDC9-4955-95F0-D8C805567DC6}" type="presParOf" srcId="{0D1DF3AB-2208-4569-B20D-1D13F627F059}" destId="{C4A374E4-15FE-42FC-B4DF-AE7A6CA3B1FE}" srcOrd="4" destOrd="0" presId="urn:microsoft.com/office/officeart/2005/8/layout/cycle1"/>
    <dgm:cxn modelId="{87F4FF8F-9E52-442F-8892-2048037C919B}" type="presParOf" srcId="{0D1DF3AB-2208-4569-B20D-1D13F627F059}" destId="{1267F796-8EE9-4D6A-861B-BFA4DD0E02FA}" srcOrd="5" destOrd="0" presId="urn:microsoft.com/office/officeart/2005/8/layout/cycle1"/>
    <dgm:cxn modelId="{D066AD05-C037-4DEF-AD77-CB33DE60E06D}" type="presParOf" srcId="{0D1DF3AB-2208-4569-B20D-1D13F627F059}" destId="{7C9B7116-8D5C-4EF2-B5AA-25498C910B29}" srcOrd="6" destOrd="0" presId="urn:microsoft.com/office/officeart/2005/8/layout/cycle1"/>
    <dgm:cxn modelId="{007BDAEB-AC83-42C7-846E-C41143DBC642}" type="presParOf" srcId="{0D1DF3AB-2208-4569-B20D-1D13F627F059}" destId="{798FBFF4-143E-4FED-830C-C1E49032FCAC}" srcOrd="7" destOrd="0" presId="urn:microsoft.com/office/officeart/2005/8/layout/cycle1"/>
    <dgm:cxn modelId="{53D3D7B9-D34C-4A4C-B273-CA41013845CA}" type="presParOf" srcId="{0D1DF3AB-2208-4569-B20D-1D13F627F059}" destId="{AF438F06-ADF8-443A-A22E-4C36F9993CD7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743180E-78C7-49D2-B97A-85FE53BD1B34}" type="doc">
      <dgm:prSet loTypeId="urn:microsoft.com/office/officeart/2005/8/layout/hChevron3" loCatId="process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DD3DEB0-D028-4A91-9B39-A1274C8A9328}">
      <dgm:prSet phldrT="[Text]"/>
      <dgm:spPr/>
      <dgm:t>
        <a:bodyPr/>
        <a:lstStyle/>
        <a:p>
          <a:r>
            <a:rPr lang="en-US" dirty="0"/>
            <a:t>SDF</a:t>
          </a:r>
        </a:p>
      </dgm:t>
    </dgm:pt>
    <dgm:pt modelId="{A4AD31CB-0823-4DF7-AEBD-095CF17ACB58}" type="parTrans" cxnId="{267AAD55-A4B0-475C-98BA-F8C02833A634}">
      <dgm:prSet/>
      <dgm:spPr/>
      <dgm:t>
        <a:bodyPr/>
        <a:lstStyle/>
        <a:p>
          <a:endParaRPr lang="en-US"/>
        </a:p>
      </dgm:t>
    </dgm:pt>
    <dgm:pt modelId="{20823FE0-F4B7-4626-ACFA-178A7B8E12F8}" type="sibTrans" cxnId="{267AAD55-A4B0-475C-98BA-F8C02833A634}">
      <dgm:prSet/>
      <dgm:spPr/>
      <dgm:t>
        <a:bodyPr/>
        <a:lstStyle/>
        <a:p>
          <a:endParaRPr lang="en-US"/>
        </a:p>
      </dgm:t>
    </dgm:pt>
    <dgm:pt modelId="{B0D8B738-A2B4-4D01-B604-02A79BF2832E}">
      <dgm:prSet phldrT="[Text]"/>
      <dgm:spPr/>
      <dgm:t>
        <a:bodyPr/>
        <a:lstStyle/>
        <a:p>
          <a:r>
            <a:rPr lang="en-US" dirty="0"/>
            <a:t>SMILES</a:t>
          </a:r>
        </a:p>
      </dgm:t>
    </dgm:pt>
    <dgm:pt modelId="{353D6D05-80D9-4AEF-B7F6-224A7C8A3A17}" type="parTrans" cxnId="{F35CA95D-8FEF-41A1-92BC-D8DDE976043A}">
      <dgm:prSet/>
      <dgm:spPr/>
      <dgm:t>
        <a:bodyPr/>
        <a:lstStyle/>
        <a:p>
          <a:endParaRPr lang="en-US"/>
        </a:p>
      </dgm:t>
    </dgm:pt>
    <dgm:pt modelId="{6ECCFCE5-A68F-48C0-9378-D258CC0657AF}" type="sibTrans" cxnId="{F35CA95D-8FEF-41A1-92BC-D8DDE976043A}">
      <dgm:prSet/>
      <dgm:spPr/>
      <dgm:t>
        <a:bodyPr/>
        <a:lstStyle/>
        <a:p>
          <a:endParaRPr lang="en-US"/>
        </a:p>
      </dgm:t>
    </dgm:pt>
    <dgm:pt modelId="{778178A6-4C33-4C89-90A1-A5A1F8A6D1AE}">
      <dgm:prSet phldrT="[Text]"/>
      <dgm:spPr/>
      <dgm:t>
        <a:bodyPr/>
        <a:lstStyle/>
        <a:p>
          <a:r>
            <a:rPr lang="en-US" dirty="0"/>
            <a:t>SDF</a:t>
          </a:r>
        </a:p>
      </dgm:t>
    </dgm:pt>
    <dgm:pt modelId="{1E4C019A-0230-46FF-AA01-63C1ED63CE9E}" type="parTrans" cxnId="{5AF6204B-84B8-44DB-BB52-4784ED07E614}">
      <dgm:prSet/>
      <dgm:spPr/>
      <dgm:t>
        <a:bodyPr/>
        <a:lstStyle/>
        <a:p>
          <a:endParaRPr lang="en-US"/>
        </a:p>
      </dgm:t>
    </dgm:pt>
    <dgm:pt modelId="{4E89D5DA-42B0-4244-B113-F4D90A7AE5BC}" type="sibTrans" cxnId="{5AF6204B-84B8-44DB-BB52-4784ED07E614}">
      <dgm:prSet/>
      <dgm:spPr/>
      <dgm:t>
        <a:bodyPr/>
        <a:lstStyle/>
        <a:p>
          <a:endParaRPr lang="en-US"/>
        </a:p>
      </dgm:t>
    </dgm:pt>
    <dgm:pt modelId="{9C016160-7580-4243-95A2-88644F3C90D3}" type="pres">
      <dgm:prSet presAssocID="{E743180E-78C7-49D2-B97A-85FE53BD1B3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F8201E9-C2E9-4048-9B4B-515CC69C22AE}" type="pres">
      <dgm:prSet presAssocID="{9DD3DEB0-D028-4A91-9B39-A1274C8A9328}" presName="parTxOnly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3B895D-10F2-47B9-B5CD-2A862C30C40D}" type="pres">
      <dgm:prSet presAssocID="{20823FE0-F4B7-4626-ACFA-178A7B8E12F8}" presName="parSpace" presStyleCnt="0"/>
      <dgm:spPr/>
    </dgm:pt>
    <dgm:pt modelId="{CA5B7C17-04B3-4406-A099-42CAF47973E7}" type="pres">
      <dgm:prSet presAssocID="{B0D8B738-A2B4-4D01-B604-02A79BF2832E}" presName="parTxOnly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7CA800-7689-4A97-ADEB-746DF24712D1}" type="pres">
      <dgm:prSet presAssocID="{6ECCFCE5-A68F-48C0-9378-D258CC0657AF}" presName="parSpace" presStyleCnt="0"/>
      <dgm:spPr/>
    </dgm:pt>
    <dgm:pt modelId="{082F83EE-FD0D-4207-AC73-A2D8B681FC88}" type="pres">
      <dgm:prSet presAssocID="{778178A6-4C33-4C89-90A1-A5A1F8A6D1AE}" presName="parTxOnly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40C1C5F-4F21-401D-8DD4-C295967E117A}" type="presOf" srcId="{E743180E-78C7-49D2-B97A-85FE53BD1B34}" destId="{9C016160-7580-4243-95A2-88644F3C90D3}" srcOrd="0" destOrd="0" presId="urn:microsoft.com/office/officeart/2005/8/layout/hChevron3"/>
    <dgm:cxn modelId="{074F0B91-FDA8-4CDB-8324-DA58BD635BD9}" type="presOf" srcId="{B0D8B738-A2B4-4D01-B604-02A79BF2832E}" destId="{CA5B7C17-04B3-4406-A099-42CAF47973E7}" srcOrd="0" destOrd="0" presId="urn:microsoft.com/office/officeart/2005/8/layout/hChevron3"/>
    <dgm:cxn modelId="{F3D3207A-7E6A-4D97-B0D6-85A3FD17F6A0}" type="presOf" srcId="{9DD3DEB0-D028-4A91-9B39-A1274C8A9328}" destId="{AF8201E9-C2E9-4048-9B4B-515CC69C22AE}" srcOrd="0" destOrd="0" presId="urn:microsoft.com/office/officeart/2005/8/layout/hChevron3"/>
    <dgm:cxn modelId="{5AF6204B-84B8-44DB-BB52-4784ED07E614}" srcId="{E743180E-78C7-49D2-B97A-85FE53BD1B34}" destId="{778178A6-4C33-4C89-90A1-A5A1F8A6D1AE}" srcOrd="2" destOrd="0" parTransId="{1E4C019A-0230-46FF-AA01-63C1ED63CE9E}" sibTransId="{4E89D5DA-42B0-4244-B113-F4D90A7AE5BC}"/>
    <dgm:cxn modelId="{267AAD55-A4B0-475C-98BA-F8C02833A634}" srcId="{E743180E-78C7-49D2-B97A-85FE53BD1B34}" destId="{9DD3DEB0-D028-4A91-9B39-A1274C8A9328}" srcOrd="0" destOrd="0" parTransId="{A4AD31CB-0823-4DF7-AEBD-095CF17ACB58}" sibTransId="{20823FE0-F4B7-4626-ACFA-178A7B8E12F8}"/>
    <dgm:cxn modelId="{D174785E-E027-47EC-B91D-A6FE7EC32392}" type="presOf" srcId="{778178A6-4C33-4C89-90A1-A5A1F8A6D1AE}" destId="{082F83EE-FD0D-4207-AC73-A2D8B681FC88}" srcOrd="0" destOrd="0" presId="urn:microsoft.com/office/officeart/2005/8/layout/hChevron3"/>
    <dgm:cxn modelId="{F35CA95D-8FEF-41A1-92BC-D8DDE976043A}" srcId="{E743180E-78C7-49D2-B97A-85FE53BD1B34}" destId="{B0D8B738-A2B4-4D01-B604-02A79BF2832E}" srcOrd="1" destOrd="0" parTransId="{353D6D05-80D9-4AEF-B7F6-224A7C8A3A17}" sibTransId="{6ECCFCE5-A68F-48C0-9378-D258CC0657AF}"/>
    <dgm:cxn modelId="{9FDABECC-8220-4CE1-A75C-7D37706A1BBE}" type="presParOf" srcId="{9C016160-7580-4243-95A2-88644F3C90D3}" destId="{AF8201E9-C2E9-4048-9B4B-515CC69C22AE}" srcOrd="0" destOrd="0" presId="urn:microsoft.com/office/officeart/2005/8/layout/hChevron3"/>
    <dgm:cxn modelId="{2D26F5ED-F4C2-4024-9F7D-D3DF954A1CFF}" type="presParOf" srcId="{9C016160-7580-4243-95A2-88644F3C90D3}" destId="{C73B895D-10F2-47B9-B5CD-2A862C30C40D}" srcOrd="1" destOrd="0" presId="urn:microsoft.com/office/officeart/2005/8/layout/hChevron3"/>
    <dgm:cxn modelId="{E8EFD0E3-055F-48DA-B4A8-6D7D7E475C53}" type="presParOf" srcId="{9C016160-7580-4243-95A2-88644F3C90D3}" destId="{CA5B7C17-04B3-4406-A099-42CAF47973E7}" srcOrd="2" destOrd="0" presId="urn:microsoft.com/office/officeart/2005/8/layout/hChevron3"/>
    <dgm:cxn modelId="{31A4E267-45B0-4BA0-A2C4-6D807C7A7C86}" type="presParOf" srcId="{9C016160-7580-4243-95A2-88644F3C90D3}" destId="{707CA800-7689-4A97-ADEB-746DF24712D1}" srcOrd="3" destOrd="0" presId="urn:microsoft.com/office/officeart/2005/8/layout/hChevron3"/>
    <dgm:cxn modelId="{1861F084-8AA6-42E4-A920-E022B759D220}" type="presParOf" srcId="{9C016160-7580-4243-95A2-88644F3C90D3}" destId="{082F83EE-FD0D-4207-AC73-A2D8B681FC88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AC7AFF6-406A-4571-B31D-F9D1A6F3BB2E}" type="doc">
      <dgm:prSet loTypeId="urn:microsoft.com/office/officeart/2005/8/layout/hChevron3" loCatId="process" qsTypeId="urn:microsoft.com/office/officeart/2005/8/quickstyle/simple5" qsCatId="simple" csTypeId="urn:microsoft.com/office/officeart/2005/8/colors/colorful4" csCatId="colorful" phldr="1"/>
      <dgm:spPr/>
    </dgm:pt>
    <dgm:pt modelId="{39B44666-35C4-4BCF-81C7-447416C81ECE}">
      <dgm:prSet phldrT="[Text]"/>
      <dgm:spPr/>
      <dgm:t>
        <a:bodyPr/>
        <a:lstStyle/>
        <a:p>
          <a:r>
            <a:rPr lang="en-US" dirty="0"/>
            <a:t>SMILES</a:t>
          </a:r>
        </a:p>
      </dgm:t>
    </dgm:pt>
    <dgm:pt modelId="{4D20A291-CDE3-43A7-B630-FE2FF5873356}" type="parTrans" cxnId="{DBC6A5C4-A1C1-4405-B055-3099E7D9116F}">
      <dgm:prSet/>
      <dgm:spPr/>
      <dgm:t>
        <a:bodyPr/>
        <a:lstStyle/>
        <a:p>
          <a:endParaRPr lang="en-US"/>
        </a:p>
      </dgm:t>
    </dgm:pt>
    <dgm:pt modelId="{450F4C61-65B2-4D44-A42E-51817254E2CF}" type="sibTrans" cxnId="{DBC6A5C4-A1C1-4405-B055-3099E7D9116F}">
      <dgm:prSet/>
      <dgm:spPr/>
      <dgm:t>
        <a:bodyPr/>
        <a:lstStyle/>
        <a:p>
          <a:endParaRPr lang="en-US"/>
        </a:p>
      </dgm:t>
    </dgm:pt>
    <dgm:pt modelId="{396E1CA1-6F94-4634-938D-21F7D8AEC28E}">
      <dgm:prSet phldrT="[Text]"/>
      <dgm:spPr/>
      <dgm:t>
        <a:bodyPr/>
        <a:lstStyle/>
        <a:p>
          <a:r>
            <a:rPr lang="en-US" dirty="0"/>
            <a:t>SDF</a:t>
          </a:r>
        </a:p>
      </dgm:t>
    </dgm:pt>
    <dgm:pt modelId="{A6F094A0-0C50-46F8-AAAE-C9700873347A}" type="parTrans" cxnId="{DB35420E-FA5B-4066-BF48-9E87B0E339DF}">
      <dgm:prSet/>
      <dgm:spPr/>
      <dgm:t>
        <a:bodyPr/>
        <a:lstStyle/>
        <a:p>
          <a:endParaRPr lang="en-US"/>
        </a:p>
      </dgm:t>
    </dgm:pt>
    <dgm:pt modelId="{FC620957-9A51-4199-9F0A-BDC3EA45270C}" type="sibTrans" cxnId="{DB35420E-FA5B-4066-BF48-9E87B0E339DF}">
      <dgm:prSet/>
      <dgm:spPr/>
      <dgm:t>
        <a:bodyPr/>
        <a:lstStyle/>
        <a:p>
          <a:endParaRPr lang="en-US"/>
        </a:p>
      </dgm:t>
    </dgm:pt>
    <dgm:pt modelId="{5CA0FE4A-8EF6-4877-B246-48204FAC0B0A}">
      <dgm:prSet phldrT="[Text]"/>
      <dgm:spPr/>
      <dgm:t>
        <a:bodyPr/>
        <a:lstStyle/>
        <a:p>
          <a:r>
            <a:rPr lang="en-US" dirty="0"/>
            <a:t>SMILES</a:t>
          </a:r>
        </a:p>
      </dgm:t>
    </dgm:pt>
    <dgm:pt modelId="{A9020C38-DE55-4102-B820-9940DC61AC99}" type="parTrans" cxnId="{96BFD590-37A4-4BCE-AC81-143828F53A5F}">
      <dgm:prSet/>
      <dgm:spPr/>
      <dgm:t>
        <a:bodyPr/>
        <a:lstStyle/>
        <a:p>
          <a:endParaRPr lang="en-US"/>
        </a:p>
      </dgm:t>
    </dgm:pt>
    <dgm:pt modelId="{095E7205-D04C-4E3E-BD6F-5271853040BD}" type="sibTrans" cxnId="{96BFD590-37A4-4BCE-AC81-143828F53A5F}">
      <dgm:prSet/>
      <dgm:spPr/>
      <dgm:t>
        <a:bodyPr/>
        <a:lstStyle/>
        <a:p>
          <a:endParaRPr lang="en-US"/>
        </a:p>
      </dgm:t>
    </dgm:pt>
    <dgm:pt modelId="{A360B0BF-7942-43A2-970C-3D7E0C6A60B5}" type="pres">
      <dgm:prSet presAssocID="{EAC7AFF6-406A-4571-B31D-F9D1A6F3BB2E}" presName="Name0" presStyleCnt="0">
        <dgm:presLayoutVars>
          <dgm:dir/>
          <dgm:resizeHandles val="exact"/>
        </dgm:presLayoutVars>
      </dgm:prSet>
      <dgm:spPr/>
    </dgm:pt>
    <dgm:pt modelId="{3CEC20F8-68A8-40D4-8C04-2633E0CAE033}" type="pres">
      <dgm:prSet presAssocID="{39B44666-35C4-4BCF-81C7-447416C81ECE}" presName="parTxOnly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A6CE23-2F0C-42D6-82A6-512D44C1E572}" type="pres">
      <dgm:prSet presAssocID="{450F4C61-65B2-4D44-A42E-51817254E2CF}" presName="parSpace" presStyleCnt="0"/>
      <dgm:spPr/>
    </dgm:pt>
    <dgm:pt modelId="{AE48D1CF-575E-4CF5-8C62-C42319D3459E}" type="pres">
      <dgm:prSet presAssocID="{396E1CA1-6F94-4634-938D-21F7D8AEC28E}" presName="parTxOnly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E1277F-3D38-4C54-AEEF-D10FCDA350C3}" type="pres">
      <dgm:prSet presAssocID="{FC620957-9A51-4199-9F0A-BDC3EA45270C}" presName="parSpace" presStyleCnt="0"/>
      <dgm:spPr/>
    </dgm:pt>
    <dgm:pt modelId="{B8DDB472-1D41-42C9-91AD-B49CD11AFDF7}" type="pres">
      <dgm:prSet presAssocID="{5CA0FE4A-8EF6-4877-B246-48204FAC0B0A}" presName="parTxOnly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1F4BBF1-B587-451B-809D-7F58B809680D}" type="presOf" srcId="{396E1CA1-6F94-4634-938D-21F7D8AEC28E}" destId="{AE48D1CF-575E-4CF5-8C62-C42319D3459E}" srcOrd="0" destOrd="0" presId="urn:microsoft.com/office/officeart/2005/8/layout/hChevron3"/>
    <dgm:cxn modelId="{DB35420E-FA5B-4066-BF48-9E87B0E339DF}" srcId="{EAC7AFF6-406A-4571-B31D-F9D1A6F3BB2E}" destId="{396E1CA1-6F94-4634-938D-21F7D8AEC28E}" srcOrd="1" destOrd="0" parTransId="{A6F094A0-0C50-46F8-AAAE-C9700873347A}" sibTransId="{FC620957-9A51-4199-9F0A-BDC3EA45270C}"/>
    <dgm:cxn modelId="{DBC6A5C4-A1C1-4405-B055-3099E7D9116F}" srcId="{EAC7AFF6-406A-4571-B31D-F9D1A6F3BB2E}" destId="{39B44666-35C4-4BCF-81C7-447416C81ECE}" srcOrd="0" destOrd="0" parTransId="{4D20A291-CDE3-43A7-B630-FE2FF5873356}" sibTransId="{450F4C61-65B2-4D44-A42E-51817254E2CF}"/>
    <dgm:cxn modelId="{96BFD590-37A4-4BCE-AC81-143828F53A5F}" srcId="{EAC7AFF6-406A-4571-B31D-F9D1A6F3BB2E}" destId="{5CA0FE4A-8EF6-4877-B246-48204FAC0B0A}" srcOrd="2" destOrd="0" parTransId="{A9020C38-DE55-4102-B820-9940DC61AC99}" sibTransId="{095E7205-D04C-4E3E-BD6F-5271853040BD}"/>
    <dgm:cxn modelId="{8EF184D8-1342-4FF1-9E6E-F0E8594AD8C1}" type="presOf" srcId="{39B44666-35C4-4BCF-81C7-447416C81ECE}" destId="{3CEC20F8-68A8-40D4-8C04-2633E0CAE033}" srcOrd="0" destOrd="0" presId="urn:microsoft.com/office/officeart/2005/8/layout/hChevron3"/>
    <dgm:cxn modelId="{BFB923CF-AA23-4F73-94D5-329EEDFD3EFC}" type="presOf" srcId="{EAC7AFF6-406A-4571-B31D-F9D1A6F3BB2E}" destId="{A360B0BF-7942-43A2-970C-3D7E0C6A60B5}" srcOrd="0" destOrd="0" presId="urn:microsoft.com/office/officeart/2005/8/layout/hChevron3"/>
    <dgm:cxn modelId="{10D6BBF8-7954-46C2-94F0-84B041C39A77}" type="presOf" srcId="{5CA0FE4A-8EF6-4877-B246-48204FAC0B0A}" destId="{B8DDB472-1D41-42C9-91AD-B49CD11AFDF7}" srcOrd="0" destOrd="0" presId="urn:microsoft.com/office/officeart/2005/8/layout/hChevron3"/>
    <dgm:cxn modelId="{7B9CA8D0-C6B7-4CA1-AD2C-54C0E95F7FF7}" type="presParOf" srcId="{A360B0BF-7942-43A2-970C-3D7E0C6A60B5}" destId="{3CEC20F8-68A8-40D4-8C04-2633E0CAE033}" srcOrd="0" destOrd="0" presId="urn:microsoft.com/office/officeart/2005/8/layout/hChevron3"/>
    <dgm:cxn modelId="{575E028F-48D9-405B-B0E3-F58A338FCC1E}" type="presParOf" srcId="{A360B0BF-7942-43A2-970C-3D7E0C6A60B5}" destId="{57A6CE23-2F0C-42D6-82A6-512D44C1E572}" srcOrd="1" destOrd="0" presId="urn:microsoft.com/office/officeart/2005/8/layout/hChevron3"/>
    <dgm:cxn modelId="{26AD7E7C-B522-4F18-BBB4-254C666EA728}" type="presParOf" srcId="{A360B0BF-7942-43A2-970C-3D7E0C6A60B5}" destId="{AE48D1CF-575E-4CF5-8C62-C42319D3459E}" srcOrd="2" destOrd="0" presId="urn:microsoft.com/office/officeart/2005/8/layout/hChevron3"/>
    <dgm:cxn modelId="{6DC2714C-4AD4-49B9-9CB8-C701AB354DF1}" type="presParOf" srcId="{A360B0BF-7942-43A2-970C-3D7E0C6A60B5}" destId="{3DE1277F-3D38-4C54-AEEF-D10FCDA350C3}" srcOrd="3" destOrd="0" presId="urn:microsoft.com/office/officeart/2005/8/layout/hChevron3"/>
    <dgm:cxn modelId="{B8474EB3-9E80-48BF-8D44-34DB0B0FE13E}" type="presParOf" srcId="{A360B0BF-7942-43A2-970C-3D7E0C6A60B5}" destId="{B8DDB472-1D41-42C9-91AD-B49CD11AFDF7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743180E-78C7-49D2-B97A-85FE53BD1B34}" type="doc">
      <dgm:prSet loTypeId="urn:microsoft.com/office/officeart/2005/8/layout/hChevron3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DD3DEB0-D028-4A91-9B39-A1274C8A9328}">
      <dgm:prSet phldrT="[Text]"/>
      <dgm:spPr/>
      <dgm:t>
        <a:bodyPr/>
        <a:lstStyle/>
        <a:p>
          <a:r>
            <a:rPr lang="en-US" dirty="0"/>
            <a:t>Before</a:t>
          </a:r>
        </a:p>
      </dgm:t>
    </dgm:pt>
    <dgm:pt modelId="{A4AD31CB-0823-4DF7-AEBD-095CF17ACB58}" type="parTrans" cxnId="{267AAD55-A4B0-475C-98BA-F8C02833A634}">
      <dgm:prSet/>
      <dgm:spPr/>
      <dgm:t>
        <a:bodyPr/>
        <a:lstStyle/>
        <a:p>
          <a:endParaRPr lang="en-US"/>
        </a:p>
      </dgm:t>
    </dgm:pt>
    <dgm:pt modelId="{20823FE0-F4B7-4626-ACFA-178A7B8E12F8}" type="sibTrans" cxnId="{267AAD55-A4B0-475C-98BA-F8C02833A634}">
      <dgm:prSet/>
      <dgm:spPr/>
      <dgm:t>
        <a:bodyPr/>
        <a:lstStyle/>
        <a:p>
          <a:endParaRPr lang="en-US"/>
        </a:p>
      </dgm:t>
    </dgm:pt>
    <dgm:pt modelId="{B0D8B738-A2B4-4D01-B604-02A79BF2832E}">
      <dgm:prSet phldrT="[Text]"/>
      <dgm:spPr/>
      <dgm:t>
        <a:bodyPr/>
        <a:lstStyle/>
        <a:p>
          <a:r>
            <a:rPr lang="en-US" dirty="0"/>
            <a:t>Transform</a:t>
          </a:r>
        </a:p>
      </dgm:t>
    </dgm:pt>
    <dgm:pt modelId="{353D6D05-80D9-4AEF-B7F6-224A7C8A3A17}" type="parTrans" cxnId="{F35CA95D-8FEF-41A1-92BC-D8DDE976043A}">
      <dgm:prSet/>
      <dgm:spPr/>
      <dgm:t>
        <a:bodyPr/>
        <a:lstStyle/>
        <a:p>
          <a:endParaRPr lang="en-US"/>
        </a:p>
      </dgm:t>
    </dgm:pt>
    <dgm:pt modelId="{6ECCFCE5-A68F-48C0-9378-D258CC0657AF}" type="sibTrans" cxnId="{F35CA95D-8FEF-41A1-92BC-D8DDE976043A}">
      <dgm:prSet/>
      <dgm:spPr/>
      <dgm:t>
        <a:bodyPr/>
        <a:lstStyle/>
        <a:p>
          <a:endParaRPr lang="en-US"/>
        </a:p>
      </dgm:t>
    </dgm:pt>
    <dgm:pt modelId="{778178A6-4C33-4C89-90A1-A5A1F8A6D1AE}">
      <dgm:prSet phldrT="[Text]"/>
      <dgm:spPr/>
      <dgm:t>
        <a:bodyPr/>
        <a:lstStyle/>
        <a:p>
          <a:r>
            <a:rPr lang="en-US" dirty="0"/>
            <a:t>After</a:t>
          </a:r>
        </a:p>
      </dgm:t>
    </dgm:pt>
    <dgm:pt modelId="{1E4C019A-0230-46FF-AA01-63C1ED63CE9E}" type="parTrans" cxnId="{5AF6204B-84B8-44DB-BB52-4784ED07E614}">
      <dgm:prSet/>
      <dgm:spPr/>
      <dgm:t>
        <a:bodyPr/>
        <a:lstStyle/>
        <a:p>
          <a:endParaRPr lang="en-US"/>
        </a:p>
      </dgm:t>
    </dgm:pt>
    <dgm:pt modelId="{4E89D5DA-42B0-4244-B113-F4D90A7AE5BC}" type="sibTrans" cxnId="{5AF6204B-84B8-44DB-BB52-4784ED07E614}">
      <dgm:prSet/>
      <dgm:spPr/>
      <dgm:t>
        <a:bodyPr/>
        <a:lstStyle/>
        <a:p>
          <a:endParaRPr lang="en-US"/>
        </a:p>
      </dgm:t>
    </dgm:pt>
    <dgm:pt modelId="{9C016160-7580-4243-95A2-88644F3C90D3}" type="pres">
      <dgm:prSet presAssocID="{E743180E-78C7-49D2-B97A-85FE53BD1B3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F8201E9-C2E9-4048-9B4B-515CC69C22AE}" type="pres">
      <dgm:prSet presAssocID="{9DD3DEB0-D028-4A91-9B39-A1274C8A9328}" presName="parTxOnly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3B895D-10F2-47B9-B5CD-2A862C30C40D}" type="pres">
      <dgm:prSet presAssocID="{20823FE0-F4B7-4626-ACFA-178A7B8E12F8}" presName="parSpace" presStyleCnt="0"/>
      <dgm:spPr/>
    </dgm:pt>
    <dgm:pt modelId="{CA5B7C17-04B3-4406-A099-42CAF47973E7}" type="pres">
      <dgm:prSet presAssocID="{B0D8B738-A2B4-4D01-B604-02A79BF2832E}" presName="parTxOnly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7CA800-7689-4A97-ADEB-746DF24712D1}" type="pres">
      <dgm:prSet presAssocID="{6ECCFCE5-A68F-48C0-9378-D258CC0657AF}" presName="parSpace" presStyleCnt="0"/>
      <dgm:spPr/>
    </dgm:pt>
    <dgm:pt modelId="{082F83EE-FD0D-4207-AC73-A2D8B681FC88}" type="pres">
      <dgm:prSet presAssocID="{778178A6-4C33-4C89-90A1-A5A1F8A6D1AE}" presName="parTxOnly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AF6204B-84B8-44DB-BB52-4784ED07E614}" srcId="{E743180E-78C7-49D2-B97A-85FE53BD1B34}" destId="{778178A6-4C33-4C89-90A1-A5A1F8A6D1AE}" srcOrd="2" destOrd="0" parTransId="{1E4C019A-0230-46FF-AA01-63C1ED63CE9E}" sibTransId="{4E89D5DA-42B0-4244-B113-F4D90A7AE5BC}"/>
    <dgm:cxn modelId="{267AAD55-A4B0-475C-98BA-F8C02833A634}" srcId="{E743180E-78C7-49D2-B97A-85FE53BD1B34}" destId="{9DD3DEB0-D028-4A91-9B39-A1274C8A9328}" srcOrd="0" destOrd="0" parTransId="{A4AD31CB-0823-4DF7-AEBD-095CF17ACB58}" sibTransId="{20823FE0-F4B7-4626-ACFA-178A7B8E12F8}"/>
    <dgm:cxn modelId="{8E1A6D79-4794-40A0-BF65-5C3CE46EE06A}" type="presOf" srcId="{E743180E-78C7-49D2-B97A-85FE53BD1B34}" destId="{9C016160-7580-4243-95A2-88644F3C90D3}" srcOrd="0" destOrd="0" presId="urn:microsoft.com/office/officeart/2005/8/layout/hChevron3"/>
    <dgm:cxn modelId="{9F7F92FC-4E80-4E43-ABDF-ECBA5C720A42}" type="presOf" srcId="{B0D8B738-A2B4-4D01-B604-02A79BF2832E}" destId="{CA5B7C17-04B3-4406-A099-42CAF47973E7}" srcOrd="0" destOrd="0" presId="urn:microsoft.com/office/officeart/2005/8/layout/hChevron3"/>
    <dgm:cxn modelId="{2746327B-99BB-4B17-9BB8-E3D4680AF18C}" type="presOf" srcId="{778178A6-4C33-4C89-90A1-A5A1F8A6D1AE}" destId="{082F83EE-FD0D-4207-AC73-A2D8B681FC88}" srcOrd="0" destOrd="0" presId="urn:microsoft.com/office/officeart/2005/8/layout/hChevron3"/>
    <dgm:cxn modelId="{F35CA95D-8FEF-41A1-92BC-D8DDE976043A}" srcId="{E743180E-78C7-49D2-B97A-85FE53BD1B34}" destId="{B0D8B738-A2B4-4D01-B604-02A79BF2832E}" srcOrd="1" destOrd="0" parTransId="{353D6D05-80D9-4AEF-B7F6-224A7C8A3A17}" sibTransId="{6ECCFCE5-A68F-48C0-9378-D258CC0657AF}"/>
    <dgm:cxn modelId="{9E3D0D73-CC6B-47A2-B7A7-4401A77B266C}" type="presOf" srcId="{9DD3DEB0-D028-4A91-9B39-A1274C8A9328}" destId="{AF8201E9-C2E9-4048-9B4B-515CC69C22AE}" srcOrd="0" destOrd="0" presId="urn:microsoft.com/office/officeart/2005/8/layout/hChevron3"/>
    <dgm:cxn modelId="{06476DD6-B1AB-484B-88F5-96F69FBCFC4A}" type="presParOf" srcId="{9C016160-7580-4243-95A2-88644F3C90D3}" destId="{AF8201E9-C2E9-4048-9B4B-515CC69C22AE}" srcOrd="0" destOrd="0" presId="urn:microsoft.com/office/officeart/2005/8/layout/hChevron3"/>
    <dgm:cxn modelId="{AC4B3C0D-C82E-4CA7-AB45-6A673BE0EDFB}" type="presParOf" srcId="{9C016160-7580-4243-95A2-88644F3C90D3}" destId="{C73B895D-10F2-47B9-B5CD-2A862C30C40D}" srcOrd="1" destOrd="0" presId="urn:microsoft.com/office/officeart/2005/8/layout/hChevron3"/>
    <dgm:cxn modelId="{8FE8A612-8C41-418E-BA20-179DED86F629}" type="presParOf" srcId="{9C016160-7580-4243-95A2-88644F3C90D3}" destId="{CA5B7C17-04B3-4406-A099-42CAF47973E7}" srcOrd="2" destOrd="0" presId="urn:microsoft.com/office/officeart/2005/8/layout/hChevron3"/>
    <dgm:cxn modelId="{0F2BFB44-F892-4046-BBC6-E2899140F7B6}" type="presParOf" srcId="{9C016160-7580-4243-95A2-88644F3C90D3}" destId="{707CA800-7689-4A97-ADEB-746DF24712D1}" srcOrd="3" destOrd="0" presId="urn:microsoft.com/office/officeart/2005/8/layout/hChevron3"/>
    <dgm:cxn modelId="{6A25B332-FCCE-4639-BE2A-96A043B22C24}" type="presParOf" srcId="{9C016160-7580-4243-95A2-88644F3C90D3}" destId="{082F83EE-FD0D-4207-AC73-A2D8B681FC88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89D386-D848-4C3C-8BA7-F2DD269E2AAB}">
      <dsp:nvSpPr>
        <dsp:cNvPr id="0" name=""/>
        <dsp:cNvSpPr/>
      </dsp:nvSpPr>
      <dsp:spPr>
        <a:xfrm rot="16200000">
          <a:off x="2618" y="1190"/>
          <a:ext cx="4061618" cy="4061618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>
              <a:solidFill>
                <a:schemeClr val="accent4"/>
              </a:solidFill>
            </a:rPr>
            <a:t>Presentation</a:t>
          </a:r>
        </a:p>
      </dsp:txBody>
      <dsp:txXfrm rot="5400000">
        <a:off x="2618" y="1016594"/>
        <a:ext cx="3350835" cy="2030809"/>
      </dsp:txXfrm>
    </dsp:sp>
    <dsp:sp modelId="{9838250A-89E4-4597-8903-B19AA1492FAD}">
      <dsp:nvSpPr>
        <dsp:cNvPr id="0" name=""/>
        <dsp:cNvSpPr/>
      </dsp:nvSpPr>
      <dsp:spPr>
        <a:xfrm rot="5400000">
          <a:off x="7314962" y="1190"/>
          <a:ext cx="4061618" cy="4061618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/>
            <a:t>Data</a:t>
          </a:r>
        </a:p>
      </dsp:txBody>
      <dsp:txXfrm rot="-5400000">
        <a:off x="8025745" y="1016595"/>
        <a:ext cx="3350835" cy="20308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C4338F-C7F6-41F4-BC12-0A2524FD61B0}">
      <dsp:nvSpPr>
        <dsp:cNvPr id="0" name=""/>
        <dsp:cNvSpPr/>
      </dsp:nvSpPr>
      <dsp:spPr>
        <a:xfrm rot="16200000">
          <a:off x="2618" y="1190"/>
          <a:ext cx="4061618" cy="4061618"/>
        </a:xfrm>
        <a:prstGeom prst="up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>
              <a:solidFill>
                <a:schemeClr val="accent4"/>
              </a:solidFill>
            </a:rPr>
            <a:t>Presentation</a:t>
          </a:r>
        </a:p>
      </dsp:txBody>
      <dsp:txXfrm rot="5400000">
        <a:off x="713401" y="1016594"/>
        <a:ext cx="3350835" cy="2030809"/>
      </dsp:txXfrm>
    </dsp:sp>
    <dsp:sp modelId="{43A86F31-594C-49BB-B838-D599FD953E2F}">
      <dsp:nvSpPr>
        <dsp:cNvPr id="0" name=""/>
        <dsp:cNvSpPr/>
      </dsp:nvSpPr>
      <dsp:spPr>
        <a:xfrm rot="5400000">
          <a:off x="7314962" y="1190"/>
          <a:ext cx="4061618" cy="4061618"/>
        </a:xfrm>
        <a:prstGeom prst="up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/>
            <a:t>Data</a:t>
          </a:r>
        </a:p>
      </dsp:txBody>
      <dsp:txXfrm rot="-5400000">
        <a:off x="7314962" y="1016595"/>
        <a:ext cx="3350835" cy="20308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D29F56-B0AC-442D-BCAF-8683C41317C9}">
      <dsp:nvSpPr>
        <dsp:cNvPr id="0" name=""/>
        <dsp:cNvSpPr/>
      </dsp:nvSpPr>
      <dsp:spPr>
        <a:xfrm>
          <a:off x="3781648" y="1416"/>
          <a:ext cx="1479103" cy="1479103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PDB</a:t>
          </a:r>
        </a:p>
      </dsp:txBody>
      <dsp:txXfrm>
        <a:off x="3998258" y="218026"/>
        <a:ext cx="1045883" cy="1045883"/>
      </dsp:txXfrm>
    </dsp:sp>
    <dsp:sp modelId="{A350FB36-6728-46E4-BBE5-0154699896C7}">
      <dsp:nvSpPr>
        <dsp:cNvPr id="0" name=""/>
        <dsp:cNvSpPr/>
      </dsp:nvSpPr>
      <dsp:spPr>
        <a:xfrm rot="2160000">
          <a:off x="5214214" y="1138026"/>
          <a:ext cx="394064" cy="4991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5225503" y="1203121"/>
        <a:ext cx="275845" cy="299519"/>
      </dsp:txXfrm>
    </dsp:sp>
    <dsp:sp modelId="{DC751B20-932F-41C5-B145-28F951BA02D7}">
      <dsp:nvSpPr>
        <dsp:cNvPr id="0" name=""/>
        <dsp:cNvSpPr/>
      </dsp:nvSpPr>
      <dsp:spPr>
        <a:xfrm>
          <a:off x="5579787" y="1307840"/>
          <a:ext cx="1479103" cy="1479103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SDF</a:t>
          </a:r>
        </a:p>
      </dsp:txBody>
      <dsp:txXfrm>
        <a:off x="5796397" y="1524450"/>
        <a:ext cx="1045883" cy="1045883"/>
      </dsp:txXfrm>
    </dsp:sp>
    <dsp:sp modelId="{5217B8D7-8201-4861-8FC7-2859A776ECF2}">
      <dsp:nvSpPr>
        <dsp:cNvPr id="0" name=""/>
        <dsp:cNvSpPr/>
      </dsp:nvSpPr>
      <dsp:spPr>
        <a:xfrm rot="6480000">
          <a:off x="5782339" y="2844106"/>
          <a:ext cx="394064" cy="4991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 rot="10800000">
        <a:off x="5859714" y="2887729"/>
        <a:ext cx="275845" cy="299519"/>
      </dsp:txXfrm>
    </dsp:sp>
    <dsp:sp modelId="{B064B40B-71AB-4CDC-9F2C-E52C6324FDDF}">
      <dsp:nvSpPr>
        <dsp:cNvPr id="0" name=""/>
        <dsp:cNvSpPr/>
      </dsp:nvSpPr>
      <dsp:spPr>
        <a:xfrm>
          <a:off x="4892959" y="3421680"/>
          <a:ext cx="1479103" cy="1479103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err="1"/>
            <a:t>InChI</a:t>
          </a:r>
          <a:endParaRPr lang="en-US" sz="2600" kern="1200" dirty="0"/>
        </a:p>
      </dsp:txBody>
      <dsp:txXfrm>
        <a:off x="5109569" y="3638290"/>
        <a:ext cx="1045883" cy="1045883"/>
      </dsp:txXfrm>
    </dsp:sp>
    <dsp:sp modelId="{FC3E7195-84FD-4224-BBA2-5C5C5CBB4E06}">
      <dsp:nvSpPr>
        <dsp:cNvPr id="0" name=""/>
        <dsp:cNvSpPr/>
      </dsp:nvSpPr>
      <dsp:spPr>
        <a:xfrm rot="10800000">
          <a:off x="4335320" y="3911633"/>
          <a:ext cx="394064" cy="4991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 rot="10800000">
        <a:off x="4453539" y="4011472"/>
        <a:ext cx="275845" cy="299519"/>
      </dsp:txXfrm>
    </dsp:sp>
    <dsp:sp modelId="{95055EE2-5462-45A6-92D7-28D20083E4CA}">
      <dsp:nvSpPr>
        <dsp:cNvPr id="0" name=""/>
        <dsp:cNvSpPr/>
      </dsp:nvSpPr>
      <dsp:spPr>
        <a:xfrm>
          <a:off x="2670337" y="3421680"/>
          <a:ext cx="1479103" cy="1479103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SMILES</a:t>
          </a:r>
        </a:p>
      </dsp:txBody>
      <dsp:txXfrm>
        <a:off x="2886947" y="3638290"/>
        <a:ext cx="1045883" cy="1045883"/>
      </dsp:txXfrm>
    </dsp:sp>
    <dsp:sp modelId="{79D328AD-732C-448B-8329-76024BBBCFD7}">
      <dsp:nvSpPr>
        <dsp:cNvPr id="0" name=""/>
        <dsp:cNvSpPr/>
      </dsp:nvSpPr>
      <dsp:spPr>
        <a:xfrm rot="15120000">
          <a:off x="2872888" y="2865320"/>
          <a:ext cx="394064" cy="4991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 rot="10800000">
        <a:off x="2950263" y="3021375"/>
        <a:ext cx="275845" cy="299519"/>
      </dsp:txXfrm>
    </dsp:sp>
    <dsp:sp modelId="{FA2386D2-B6FE-4528-AAE6-C684F3F70F88}">
      <dsp:nvSpPr>
        <dsp:cNvPr id="0" name=""/>
        <dsp:cNvSpPr/>
      </dsp:nvSpPr>
      <dsp:spPr>
        <a:xfrm>
          <a:off x="1983509" y="1307840"/>
          <a:ext cx="1479103" cy="1479103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CDX</a:t>
          </a:r>
        </a:p>
      </dsp:txBody>
      <dsp:txXfrm>
        <a:off x="2200119" y="1524450"/>
        <a:ext cx="1045883" cy="1045883"/>
      </dsp:txXfrm>
    </dsp:sp>
    <dsp:sp modelId="{DE9D80DB-0996-46CC-AEB0-DC8EB3C5D587}">
      <dsp:nvSpPr>
        <dsp:cNvPr id="0" name=""/>
        <dsp:cNvSpPr/>
      </dsp:nvSpPr>
      <dsp:spPr>
        <a:xfrm rot="19440000">
          <a:off x="3416075" y="1151137"/>
          <a:ext cx="394064" cy="4991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3427364" y="1285720"/>
        <a:ext cx="275845" cy="29951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D29F56-B0AC-442D-BCAF-8683C41317C9}">
      <dsp:nvSpPr>
        <dsp:cNvPr id="0" name=""/>
        <dsp:cNvSpPr/>
      </dsp:nvSpPr>
      <dsp:spPr>
        <a:xfrm>
          <a:off x="3882429" y="985"/>
          <a:ext cx="1480740" cy="148074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/>
            <a:t>Chem</a:t>
          </a:r>
          <a:r>
            <a:rPr lang="en-US" sz="2400" kern="1200" dirty="0"/>
            <a:t> Draw</a:t>
          </a:r>
        </a:p>
      </dsp:txBody>
      <dsp:txXfrm>
        <a:off x="4099278" y="217834"/>
        <a:ext cx="1047042" cy="1047042"/>
      </dsp:txXfrm>
    </dsp:sp>
    <dsp:sp modelId="{A350FB36-6728-46E4-BBE5-0154699896C7}">
      <dsp:nvSpPr>
        <dsp:cNvPr id="0" name=""/>
        <dsp:cNvSpPr/>
      </dsp:nvSpPr>
      <dsp:spPr>
        <a:xfrm rot="2160000">
          <a:off x="5316203" y="1138008"/>
          <a:ext cx="392930" cy="4997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5327459" y="1203314"/>
        <a:ext cx="275051" cy="299849"/>
      </dsp:txXfrm>
    </dsp:sp>
    <dsp:sp modelId="{DC751B20-932F-41C5-B145-28F951BA02D7}">
      <dsp:nvSpPr>
        <dsp:cNvPr id="0" name=""/>
        <dsp:cNvSpPr/>
      </dsp:nvSpPr>
      <dsp:spPr>
        <a:xfrm>
          <a:off x="5680161" y="1307113"/>
          <a:ext cx="1480740" cy="1480740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/>
            <a:t>OpenEye</a:t>
          </a:r>
          <a:endParaRPr lang="en-US" sz="2000" kern="1200" dirty="0"/>
        </a:p>
      </dsp:txBody>
      <dsp:txXfrm>
        <a:off x="5897010" y="1523962"/>
        <a:ext cx="1047042" cy="1047042"/>
      </dsp:txXfrm>
    </dsp:sp>
    <dsp:sp modelId="{5217B8D7-8201-4861-8FC7-2859A776ECF2}">
      <dsp:nvSpPr>
        <dsp:cNvPr id="0" name=""/>
        <dsp:cNvSpPr/>
      </dsp:nvSpPr>
      <dsp:spPr>
        <a:xfrm rot="6480000">
          <a:off x="5884166" y="2843712"/>
          <a:ext cx="392930" cy="4997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 rot="10800000">
        <a:off x="5961319" y="2887607"/>
        <a:ext cx="275051" cy="299849"/>
      </dsp:txXfrm>
    </dsp:sp>
    <dsp:sp modelId="{B064B40B-71AB-4CDC-9F2C-E52C6324FDDF}">
      <dsp:nvSpPr>
        <dsp:cNvPr id="0" name=""/>
        <dsp:cNvSpPr/>
      </dsp:nvSpPr>
      <dsp:spPr>
        <a:xfrm>
          <a:off x="4993488" y="3420474"/>
          <a:ext cx="1480740" cy="1480740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/>
            <a:t>Chem</a:t>
          </a:r>
          <a:r>
            <a:rPr lang="en-US" sz="2400" kern="1200" dirty="0"/>
            <a:t> Axon</a:t>
          </a:r>
        </a:p>
      </dsp:txBody>
      <dsp:txXfrm>
        <a:off x="5210337" y="3637323"/>
        <a:ext cx="1047042" cy="1047042"/>
      </dsp:txXfrm>
    </dsp:sp>
    <dsp:sp modelId="{FC3E7195-84FD-4224-BBA2-5C5C5CBB4E06}">
      <dsp:nvSpPr>
        <dsp:cNvPr id="0" name=""/>
        <dsp:cNvSpPr/>
      </dsp:nvSpPr>
      <dsp:spPr>
        <a:xfrm rot="10800000">
          <a:off x="4437455" y="3910969"/>
          <a:ext cx="392930" cy="4997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 rot="10800000">
        <a:off x="4555334" y="4010919"/>
        <a:ext cx="275051" cy="299849"/>
      </dsp:txXfrm>
    </dsp:sp>
    <dsp:sp modelId="{95055EE2-5462-45A6-92D7-28D20083E4CA}">
      <dsp:nvSpPr>
        <dsp:cNvPr id="0" name=""/>
        <dsp:cNvSpPr/>
      </dsp:nvSpPr>
      <dsp:spPr>
        <a:xfrm>
          <a:off x="2771370" y="3420474"/>
          <a:ext cx="1480740" cy="1480740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/>
            <a:t>Biovia</a:t>
          </a:r>
          <a:endParaRPr lang="en-US" sz="2300" kern="1200" dirty="0"/>
        </a:p>
      </dsp:txBody>
      <dsp:txXfrm>
        <a:off x="2988219" y="3637323"/>
        <a:ext cx="1047042" cy="1047042"/>
      </dsp:txXfrm>
    </dsp:sp>
    <dsp:sp modelId="{79D328AD-732C-448B-8329-76024BBBCFD7}">
      <dsp:nvSpPr>
        <dsp:cNvPr id="0" name=""/>
        <dsp:cNvSpPr/>
      </dsp:nvSpPr>
      <dsp:spPr>
        <a:xfrm rot="15120000">
          <a:off x="2975375" y="2864865"/>
          <a:ext cx="392930" cy="4997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 rot="10800000">
        <a:off x="3052528" y="3020870"/>
        <a:ext cx="275051" cy="299849"/>
      </dsp:txXfrm>
    </dsp:sp>
    <dsp:sp modelId="{FA2386D2-B6FE-4528-AAE6-C684F3F70F88}">
      <dsp:nvSpPr>
        <dsp:cNvPr id="0" name=""/>
        <dsp:cNvSpPr/>
      </dsp:nvSpPr>
      <dsp:spPr>
        <a:xfrm>
          <a:off x="2084698" y="1307113"/>
          <a:ext cx="1480740" cy="1480740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Open Babel</a:t>
          </a:r>
        </a:p>
      </dsp:txBody>
      <dsp:txXfrm>
        <a:off x="2301547" y="1523962"/>
        <a:ext cx="1047042" cy="1047042"/>
      </dsp:txXfrm>
    </dsp:sp>
    <dsp:sp modelId="{DE9D80DB-0996-46CC-AEB0-DC8EB3C5D587}">
      <dsp:nvSpPr>
        <dsp:cNvPr id="0" name=""/>
        <dsp:cNvSpPr/>
      </dsp:nvSpPr>
      <dsp:spPr>
        <a:xfrm rot="19440000">
          <a:off x="3518472" y="1151081"/>
          <a:ext cx="392930" cy="4997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3529728" y="1285675"/>
        <a:ext cx="275051" cy="29984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538330-E7E1-4251-8FFB-73C8196B1D03}">
      <dsp:nvSpPr>
        <dsp:cNvPr id="0" name=""/>
        <dsp:cNvSpPr/>
      </dsp:nvSpPr>
      <dsp:spPr>
        <a:xfrm>
          <a:off x="1600161" y="-81793"/>
          <a:ext cx="3775113" cy="3775113"/>
        </a:xfrm>
        <a:prstGeom prst="circularArrow">
          <a:avLst>
            <a:gd name="adj1" fmla="val 4668"/>
            <a:gd name="adj2" fmla="val 272909"/>
            <a:gd name="adj3" fmla="val 12948381"/>
            <a:gd name="adj4" fmla="val 17951573"/>
            <a:gd name="adj5" fmla="val 484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3B7902-62BC-42B6-A86B-EB8D590E88A7}">
      <dsp:nvSpPr>
        <dsp:cNvPr id="0" name=""/>
        <dsp:cNvSpPr/>
      </dsp:nvSpPr>
      <dsp:spPr>
        <a:xfrm>
          <a:off x="2268379" y="139"/>
          <a:ext cx="2438678" cy="121933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b="1" kern="1200" dirty="0"/>
            <a:t>Download</a:t>
          </a:r>
        </a:p>
      </dsp:txBody>
      <dsp:txXfrm>
        <a:off x="2327902" y="59662"/>
        <a:ext cx="2319632" cy="1100293"/>
      </dsp:txXfrm>
    </dsp:sp>
    <dsp:sp modelId="{8E2EE066-F10B-4D34-A5BC-3FCAD325C214}">
      <dsp:nvSpPr>
        <dsp:cNvPr id="0" name=""/>
        <dsp:cNvSpPr/>
      </dsp:nvSpPr>
      <dsp:spPr>
        <a:xfrm>
          <a:off x="3623895" y="1355655"/>
          <a:ext cx="2438678" cy="121933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b="1" kern="1200" dirty="0"/>
            <a:t>Interpret</a:t>
          </a:r>
        </a:p>
      </dsp:txBody>
      <dsp:txXfrm>
        <a:off x="3683418" y="1415178"/>
        <a:ext cx="2319632" cy="1100293"/>
      </dsp:txXfrm>
    </dsp:sp>
    <dsp:sp modelId="{EBF83A0C-B957-4F4D-91E2-B862E15ADE35}">
      <dsp:nvSpPr>
        <dsp:cNvPr id="0" name=""/>
        <dsp:cNvSpPr/>
      </dsp:nvSpPr>
      <dsp:spPr>
        <a:xfrm>
          <a:off x="2268379" y="2711171"/>
          <a:ext cx="2438678" cy="121933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b="1" kern="1200" dirty="0"/>
            <a:t>Normalize</a:t>
          </a:r>
        </a:p>
      </dsp:txBody>
      <dsp:txXfrm>
        <a:off x="2327902" y="2770694"/>
        <a:ext cx="2319632" cy="1100293"/>
      </dsp:txXfrm>
    </dsp:sp>
    <dsp:sp modelId="{62F45C95-A959-4212-8BA3-4123445BC181}">
      <dsp:nvSpPr>
        <dsp:cNvPr id="0" name=""/>
        <dsp:cNvSpPr/>
      </dsp:nvSpPr>
      <dsp:spPr>
        <a:xfrm>
          <a:off x="912862" y="1355655"/>
          <a:ext cx="2438678" cy="121933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b="1" kern="1200" dirty="0"/>
            <a:t>Upload</a:t>
          </a:r>
        </a:p>
      </dsp:txBody>
      <dsp:txXfrm>
        <a:off x="972385" y="1415178"/>
        <a:ext cx="2319632" cy="110029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459D61-0101-43E4-B2D5-62E049F6E330}">
      <dsp:nvSpPr>
        <dsp:cNvPr id="0" name=""/>
        <dsp:cNvSpPr/>
      </dsp:nvSpPr>
      <dsp:spPr>
        <a:xfrm>
          <a:off x="3272509" y="334553"/>
          <a:ext cx="1706413" cy="1706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/>
            <a:t>Compute</a:t>
          </a:r>
        </a:p>
      </dsp:txBody>
      <dsp:txXfrm>
        <a:off x="3272509" y="334553"/>
        <a:ext cx="1706413" cy="1706413"/>
      </dsp:txXfrm>
    </dsp:sp>
    <dsp:sp modelId="{BB47AB41-8C9D-4503-BAE4-61FFC8B95396}">
      <dsp:nvSpPr>
        <dsp:cNvPr id="0" name=""/>
        <dsp:cNvSpPr/>
      </dsp:nvSpPr>
      <dsp:spPr>
        <a:xfrm>
          <a:off x="676868" y="-245"/>
          <a:ext cx="4031063" cy="4031063"/>
        </a:xfrm>
        <a:prstGeom prst="circularArrow">
          <a:avLst>
            <a:gd name="adj1" fmla="val 8255"/>
            <a:gd name="adj2" fmla="val 576646"/>
            <a:gd name="adj3" fmla="val 2961434"/>
            <a:gd name="adj4" fmla="val 53345"/>
            <a:gd name="adj5" fmla="val 963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A374E4-15FE-42FC-B4DF-AE7A6CA3B1FE}">
      <dsp:nvSpPr>
        <dsp:cNvPr id="0" name=""/>
        <dsp:cNvSpPr/>
      </dsp:nvSpPr>
      <dsp:spPr>
        <a:xfrm>
          <a:off x="1839193" y="2817131"/>
          <a:ext cx="1706413" cy="1706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/>
            <a:t>Save</a:t>
          </a:r>
          <a:endParaRPr lang="en-US" sz="3400" kern="1200" dirty="0"/>
        </a:p>
      </dsp:txBody>
      <dsp:txXfrm>
        <a:off x="1839193" y="2817131"/>
        <a:ext cx="1706413" cy="1706413"/>
      </dsp:txXfrm>
    </dsp:sp>
    <dsp:sp modelId="{1267F796-8EE9-4D6A-861B-BFA4DD0E02FA}">
      <dsp:nvSpPr>
        <dsp:cNvPr id="0" name=""/>
        <dsp:cNvSpPr/>
      </dsp:nvSpPr>
      <dsp:spPr>
        <a:xfrm>
          <a:off x="676868" y="-245"/>
          <a:ext cx="4031063" cy="4031063"/>
        </a:xfrm>
        <a:prstGeom prst="circularArrow">
          <a:avLst>
            <a:gd name="adj1" fmla="val 8255"/>
            <a:gd name="adj2" fmla="val 576646"/>
            <a:gd name="adj3" fmla="val 10170009"/>
            <a:gd name="adj4" fmla="val 7261920"/>
            <a:gd name="adj5" fmla="val 9630"/>
          </a:avLst>
        </a:prstGeom>
        <a:gradFill rotWithShape="0">
          <a:gsLst>
            <a:gs pos="0">
              <a:schemeClr val="accent4">
                <a:hueOff val="-4319170"/>
                <a:satOff val="15084"/>
                <a:lumOff val="-921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4319170"/>
                <a:satOff val="15084"/>
                <a:lumOff val="-921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4319170"/>
                <a:satOff val="15084"/>
                <a:lumOff val="-921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98FBFF4-143E-4FED-830C-C1E49032FCAC}">
      <dsp:nvSpPr>
        <dsp:cNvPr id="0" name=""/>
        <dsp:cNvSpPr/>
      </dsp:nvSpPr>
      <dsp:spPr>
        <a:xfrm>
          <a:off x="405876" y="334553"/>
          <a:ext cx="1706413" cy="1706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/>
            <a:t>Open</a:t>
          </a:r>
        </a:p>
      </dsp:txBody>
      <dsp:txXfrm>
        <a:off x="405876" y="334553"/>
        <a:ext cx="1706413" cy="1706413"/>
      </dsp:txXfrm>
    </dsp:sp>
    <dsp:sp modelId="{AF438F06-ADF8-443A-A22E-4C36F9993CD7}">
      <dsp:nvSpPr>
        <dsp:cNvPr id="0" name=""/>
        <dsp:cNvSpPr/>
      </dsp:nvSpPr>
      <dsp:spPr>
        <a:xfrm>
          <a:off x="676868" y="-245"/>
          <a:ext cx="4031063" cy="4031063"/>
        </a:xfrm>
        <a:prstGeom prst="circularArrow">
          <a:avLst>
            <a:gd name="adj1" fmla="val 8255"/>
            <a:gd name="adj2" fmla="val 576646"/>
            <a:gd name="adj3" fmla="val 16854460"/>
            <a:gd name="adj4" fmla="val 14968894"/>
            <a:gd name="adj5" fmla="val 9630"/>
          </a:avLst>
        </a:prstGeom>
        <a:gradFill rotWithShape="0">
          <a:gsLst>
            <a:gs pos="0">
              <a:schemeClr val="accent4">
                <a:hueOff val="-8638340"/>
                <a:satOff val="30167"/>
                <a:lumOff val="-1843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8638340"/>
                <a:satOff val="30167"/>
                <a:lumOff val="-1843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8638340"/>
                <a:satOff val="30167"/>
                <a:lumOff val="-1843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8201E9-C2E9-4048-9B4B-515CC69C22AE}">
      <dsp:nvSpPr>
        <dsp:cNvPr id="0" name=""/>
        <dsp:cNvSpPr/>
      </dsp:nvSpPr>
      <dsp:spPr>
        <a:xfrm>
          <a:off x="2366" y="477265"/>
          <a:ext cx="2069256" cy="827702"/>
        </a:xfrm>
        <a:prstGeom prst="homePlat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4686" tIns="77343" rIns="38672" bIns="77343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SDF</a:t>
          </a:r>
        </a:p>
      </dsp:txBody>
      <dsp:txXfrm>
        <a:off x="2366" y="477265"/>
        <a:ext cx="1862331" cy="827702"/>
      </dsp:txXfrm>
    </dsp:sp>
    <dsp:sp modelId="{CA5B7C17-04B3-4406-A099-42CAF47973E7}">
      <dsp:nvSpPr>
        <dsp:cNvPr id="0" name=""/>
        <dsp:cNvSpPr/>
      </dsp:nvSpPr>
      <dsp:spPr>
        <a:xfrm>
          <a:off x="1657771" y="477265"/>
          <a:ext cx="2069256" cy="827702"/>
        </a:xfrm>
        <a:prstGeom prst="chevron">
          <a:avLst/>
        </a:prstGeom>
        <a:gradFill rotWithShape="0">
          <a:gsLst>
            <a:gs pos="0">
              <a:schemeClr val="accent3">
                <a:hueOff val="4979723"/>
                <a:satOff val="-15084"/>
                <a:lumOff val="-303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4979723"/>
                <a:satOff val="-15084"/>
                <a:lumOff val="-303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4979723"/>
                <a:satOff val="-15084"/>
                <a:lumOff val="-303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6015" tIns="77343" rIns="38672" bIns="77343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SMILES</a:t>
          </a:r>
        </a:p>
      </dsp:txBody>
      <dsp:txXfrm>
        <a:off x="2071622" y="477265"/>
        <a:ext cx="1241554" cy="827702"/>
      </dsp:txXfrm>
    </dsp:sp>
    <dsp:sp modelId="{082F83EE-FD0D-4207-AC73-A2D8B681FC88}">
      <dsp:nvSpPr>
        <dsp:cNvPr id="0" name=""/>
        <dsp:cNvSpPr/>
      </dsp:nvSpPr>
      <dsp:spPr>
        <a:xfrm>
          <a:off x="3313176" y="477265"/>
          <a:ext cx="2069256" cy="827702"/>
        </a:xfrm>
        <a:prstGeom prst="chevron">
          <a:avLst/>
        </a:prstGeom>
        <a:gradFill rotWithShape="0">
          <a:gsLst>
            <a:gs pos="0">
              <a:schemeClr val="accent3">
                <a:hueOff val="9959446"/>
                <a:satOff val="-30167"/>
                <a:lumOff val="-607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9959446"/>
                <a:satOff val="-30167"/>
                <a:lumOff val="-607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9959446"/>
                <a:satOff val="-30167"/>
                <a:lumOff val="-607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6015" tIns="77343" rIns="38672" bIns="77343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SDF</a:t>
          </a:r>
        </a:p>
      </dsp:txBody>
      <dsp:txXfrm>
        <a:off x="3727027" y="477265"/>
        <a:ext cx="1241554" cy="82770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EC20F8-68A8-40D4-8C04-2633E0CAE033}">
      <dsp:nvSpPr>
        <dsp:cNvPr id="0" name=""/>
        <dsp:cNvSpPr/>
      </dsp:nvSpPr>
      <dsp:spPr>
        <a:xfrm>
          <a:off x="2366" y="528065"/>
          <a:ext cx="2069256" cy="827702"/>
        </a:xfrm>
        <a:prstGeom prst="homePlat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4686" tIns="77343" rIns="38672" bIns="77343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SMILES</a:t>
          </a:r>
        </a:p>
      </dsp:txBody>
      <dsp:txXfrm>
        <a:off x="2366" y="528065"/>
        <a:ext cx="1862331" cy="827702"/>
      </dsp:txXfrm>
    </dsp:sp>
    <dsp:sp modelId="{AE48D1CF-575E-4CF5-8C62-C42319D3459E}">
      <dsp:nvSpPr>
        <dsp:cNvPr id="0" name=""/>
        <dsp:cNvSpPr/>
      </dsp:nvSpPr>
      <dsp:spPr>
        <a:xfrm>
          <a:off x="1657771" y="528065"/>
          <a:ext cx="2069256" cy="827702"/>
        </a:xfrm>
        <a:prstGeom prst="chevron">
          <a:avLst/>
        </a:prstGeom>
        <a:gradFill rotWithShape="0">
          <a:gsLst>
            <a:gs pos="0">
              <a:schemeClr val="accent4">
                <a:hueOff val="-4319170"/>
                <a:satOff val="15084"/>
                <a:lumOff val="-921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4319170"/>
                <a:satOff val="15084"/>
                <a:lumOff val="-921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4319170"/>
                <a:satOff val="15084"/>
                <a:lumOff val="-921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6015" tIns="77343" rIns="38672" bIns="77343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SDF</a:t>
          </a:r>
        </a:p>
      </dsp:txBody>
      <dsp:txXfrm>
        <a:off x="2071622" y="528065"/>
        <a:ext cx="1241554" cy="827702"/>
      </dsp:txXfrm>
    </dsp:sp>
    <dsp:sp modelId="{B8DDB472-1D41-42C9-91AD-B49CD11AFDF7}">
      <dsp:nvSpPr>
        <dsp:cNvPr id="0" name=""/>
        <dsp:cNvSpPr/>
      </dsp:nvSpPr>
      <dsp:spPr>
        <a:xfrm>
          <a:off x="3313176" y="528065"/>
          <a:ext cx="2069256" cy="827702"/>
        </a:xfrm>
        <a:prstGeom prst="chevron">
          <a:avLst/>
        </a:prstGeom>
        <a:gradFill rotWithShape="0">
          <a:gsLst>
            <a:gs pos="0">
              <a:schemeClr val="accent4">
                <a:hueOff val="-8638340"/>
                <a:satOff val="30167"/>
                <a:lumOff val="-1843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8638340"/>
                <a:satOff val="30167"/>
                <a:lumOff val="-1843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8638340"/>
                <a:satOff val="30167"/>
                <a:lumOff val="-1843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6015" tIns="77343" rIns="38672" bIns="77343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SMILES</a:t>
          </a:r>
        </a:p>
      </dsp:txBody>
      <dsp:txXfrm>
        <a:off x="3727027" y="528065"/>
        <a:ext cx="1241554" cy="82770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8201E9-C2E9-4048-9B4B-515CC69C22AE}">
      <dsp:nvSpPr>
        <dsp:cNvPr id="0" name=""/>
        <dsp:cNvSpPr/>
      </dsp:nvSpPr>
      <dsp:spPr>
        <a:xfrm>
          <a:off x="2366" y="477265"/>
          <a:ext cx="2069256" cy="827702"/>
        </a:xfrm>
        <a:prstGeom prst="homePlat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2014" tIns="56007" rIns="28004" bIns="56007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Before</a:t>
          </a:r>
        </a:p>
      </dsp:txBody>
      <dsp:txXfrm>
        <a:off x="2366" y="477265"/>
        <a:ext cx="1862331" cy="827702"/>
      </dsp:txXfrm>
    </dsp:sp>
    <dsp:sp modelId="{CA5B7C17-04B3-4406-A099-42CAF47973E7}">
      <dsp:nvSpPr>
        <dsp:cNvPr id="0" name=""/>
        <dsp:cNvSpPr/>
      </dsp:nvSpPr>
      <dsp:spPr>
        <a:xfrm>
          <a:off x="1657771" y="477265"/>
          <a:ext cx="2069256" cy="827702"/>
        </a:xfrm>
        <a:prstGeom prst="chevron">
          <a:avLst/>
        </a:prstGeom>
        <a:gradFill rotWithShape="0">
          <a:gsLst>
            <a:gs pos="0">
              <a:schemeClr val="accent5">
                <a:hueOff val="-2465254"/>
                <a:satOff val="-25698"/>
                <a:lumOff val="921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465254"/>
                <a:satOff val="-25698"/>
                <a:lumOff val="921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465254"/>
                <a:satOff val="-25698"/>
                <a:lumOff val="921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Transform</a:t>
          </a:r>
        </a:p>
      </dsp:txBody>
      <dsp:txXfrm>
        <a:off x="2071622" y="477265"/>
        <a:ext cx="1241554" cy="827702"/>
      </dsp:txXfrm>
    </dsp:sp>
    <dsp:sp modelId="{082F83EE-FD0D-4207-AC73-A2D8B681FC88}">
      <dsp:nvSpPr>
        <dsp:cNvPr id="0" name=""/>
        <dsp:cNvSpPr/>
      </dsp:nvSpPr>
      <dsp:spPr>
        <a:xfrm>
          <a:off x="3313176" y="477265"/>
          <a:ext cx="2069256" cy="827702"/>
        </a:xfrm>
        <a:prstGeom prst="chevron">
          <a:avLst/>
        </a:prstGeom>
        <a:gradFill rotWithShape="0">
          <a:gsLst>
            <a:gs pos="0">
              <a:schemeClr val="accent5">
                <a:hueOff val="-4930508"/>
                <a:satOff val="-51396"/>
                <a:lumOff val="1843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930508"/>
                <a:satOff val="-51396"/>
                <a:lumOff val="1843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930508"/>
                <a:satOff val="-51396"/>
                <a:lumOff val="1843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After</a:t>
          </a:r>
        </a:p>
      </dsp:txBody>
      <dsp:txXfrm>
        <a:off x="3727027" y="477265"/>
        <a:ext cx="1241554" cy="827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image" Target="../media/image48.emf"/><Relationship Id="rId7" Type="http://schemas.openxmlformats.org/officeDocument/2006/relationships/image" Target="../media/image52.emf"/><Relationship Id="rId2" Type="http://schemas.openxmlformats.org/officeDocument/2006/relationships/image" Target="../media/image47.emf"/><Relationship Id="rId1" Type="http://schemas.openxmlformats.org/officeDocument/2006/relationships/image" Target="../media/image46.emf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A2426E-871E-6048-897D-C00DFFEC19B5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0F7CC-E99A-9B4E-A466-3BF0E5F47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27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.. Nearly all information is geared towards human understanding .. Text, tables, schemes, figures</a:t>
            </a:r>
          </a:p>
          <a:p>
            <a:r>
              <a:rPr lang="en-US" dirty="0"/>
              <a:t>Humans are rather inventive with new terms or in how they communicate results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61618B-797D-4CE6-856E-82E5AC698D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616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Natural Language Processing -</a:t>
            </a:r>
            <a:r>
              <a:rPr lang="en-US" baseline="0" dirty="0"/>
              <a:t> </a:t>
            </a:r>
            <a:r>
              <a:rPr lang="en-US" dirty="0"/>
              <a:t>NLP interprets (“reads”) human text</a:t>
            </a:r>
          </a:p>
          <a:p>
            <a:r>
              <a:rPr lang="en-US" dirty="0"/>
              <a:t>Identifies entities – chemicals, genes, proteins, diseases, organisms, etc. – Name/entity relationship (NER)</a:t>
            </a:r>
          </a:p>
          <a:p>
            <a:r>
              <a:rPr lang="en-US" dirty="0"/>
              <a:t>Identifies relationships between entities</a:t>
            </a:r>
            <a:r>
              <a:rPr lang="en-US" baseline="0" dirty="0"/>
              <a:t> .. </a:t>
            </a:r>
            <a:r>
              <a:rPr lang="en-US" dirty="0"/>
              <a:t>Very tough problem</a:t>
            </a:r>
          </a:p>
          <a:p>
            <a:r>
              <a:rPr lang="en-US" dirty="0"/>
              <a:t>The</a:t>
            </a:r>
            <a:r>
              <a:rPr lang="en-US" baseline="0" dirty="0"/>
              <a:t> chemical information divide is already here .. We use computers everywhere in chemical information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61618B-797D-4CE6-856E-82E5AC698D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32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E1369D-F37E-465A-8A57-99FDA55A0563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920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E1369D-F37E-465A-8A57-99FDA55A0563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632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6AE17-7ABE-4038-AB84-7468A781B68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602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emf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138917"/>
            <a:ext cx="12192000" cy="2580167"/>
          </a:xfrm>
          <a:prstGeom prst="rect">
            <a:avLst/>
          </a:prstGeom>
          <a:solidFill>
            <a:schemeClr val="accent5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119981"/>
          </a:xfrm>
        </p:spPr>
        <p:txBody>
          <a:bodyPr anchor="ctr" anchorCtr="0">
            <a:normAutofit fontScale="90000"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/>
              <a:t>Click to edit Master title style</a:t>
            </a:r>
            <a:endParaRPr lang="en-US" sz="280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886200"/>
            <a:ext cx="10515600" cy="53340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Author’s Name -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600" y="5839065"/>
            <a:ext cx="5232400" cy="660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Left Sideba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309" y="450802"/>
            <a:ext cx="2808212" cy="1606598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4320" y="450803"/>
            <a:ext cx="7498080" cy="541818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309" y="2042160"/>
            <a:ext cx="2808212" cy="382682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259" y="6239208"/>
            <a:ext cx="7694570" cy="2715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5027" y="6236208"/>
            <a:ext cx="179070" cy="27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ledgements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09707" cy="12174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662195"/>
            <a:ext cx="2438400" cy="44230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259582" y="1657427"/>
            <a:ext cx="2438400" cy="44230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548891" y="1657426"/>
            <a:ext cx="2438400" cy="44230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915400" y="1662193"/>
            <a:ext cx="2438400" cy="44230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5987291" y="365125"/>
            <a:ext cx="5366509" cy="1217613"/>
          </a:xfrm>
        </p:spPr>
        <p:txBody>
          <a:bodyPr anchor="ctr">
            <a:normAutofit/>
          </a:bodyPr>
          <a:lstStyle>
            <a:lvl1pPr marL="0" indent="0">
              <a:lnSpc>
                <a:spcPct val="125000"/>
              </a:lnSpc>
              <a:buNone/>
              <a:defRPr sz="1600"/>
            </a:lvl1pPr>
          </a:lstStyle>
          <a:p>
            <a:pPr lvl="0"/>
            <a:r>
              <a:rPr lang="en-US" dirty="0"/>
              <a:t>This research was supported by the Intramural Research Program of the NIH, National Library of Medicine.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236208"/>
            <a:ext cx="10515600" cy="3099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FA9AA-3294-404D-B319-2B75C3DF66C7}" type="slidenum">
              <a:rPr lang="en-US" smtClean="0">
                <a:solidFill>
                  <a:srgbClr val="ECEDD1"/>
                </a:solidFill>
              </a:rPr>
              <a:pPr/>
              <a:t>‹#›</a:t>
            </a:fld>
            <a:endParaRPr lang="en-US" dirty="0">
              <a:solidFill>
                <a:srgbClr val="ECED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8468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3491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graphic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2222339"/>
            <a:ext cx="12192000" cy="2430684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119981"/>
          </a:xfrm>
        </p:spPr>
        <p:txBody>
          <a:bodyPr anchor="ctr" anchorCtr="0">
            <a:normAutofit fontScale="90000"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/>
              <a:t>Click to edit Master title style</a:t>
            </a:r>
            <a:endParaRPr lang="en-US" sz="280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886200"/>
            <a:ext cx="10515600" cy="53340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Author’s Name -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600" y="5839065"/>
            <a:ext cx="5232400" cy="660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graphic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072640"/>
            <a:ext cx="12192000" cy="2895600"/>
          </a:xfrm>
          <a:prstGeom prst="rect">
            <a:avLst/>
          </a:prstGeom>
          <a:solidFill>
            <a:schemeClr val="tx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5879804"/>
            <a:ext cx="4964035" cy="67202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119981"/>
          </a:xfrm>
        </p:spPr>
        <p:txBody>
          <a:bodyPr anchor="ctr" anchorCtr="0">
            <a:normAutofit fontScale="90000"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/>
              <a:t>Click to edit Master title style</a:t>
            </a:r>
            <a:endParaRPr lang="en-US" sz="2800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886200"/>
            <a:ext cx="10515600" cy="53340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Author’s Name - Title</a:t>
            </a:r>
          </a:p>
        </p:txBody>
      </p:sp>
    </p:spTree>
    <p:extLst>
      <p:ext uri="{BB962C8B-B14F-4D97-AF65-F5344CB8AC3E}">
        <p14:creationId xmlns:p14="http://schemas.microsoft.com/office/powerpoint/2010/main" val="801911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838200" y="1920875"/>
            <a:ext cx="10515600" cy="39306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236208"/>
            <a:ext cx="10515600" cy="30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- Blue Ba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88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248" y="6236208"/>
            <a:ext cx="10512551" cy="30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Gri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198" y="3802335"/>
            <a:ext cx="10515601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38199" y="1959429"/>
            <a:ext cx="10515600" cy="184272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236208"/>
            <a:ext cx="10515600" cy="30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Cur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21697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236208"/>
            <a:ext cx="10515600" cy="30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 - Pentagra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874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874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236208"/>
            <a:ext cx="10515600" cy="30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Right Sideba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6627812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66278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6627812" cy="34232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168640" y="1681163"/>
            <a:ext cx="318674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168640" y="2505075"/>
            <a:ext cx="3186748" cy="34232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236208"/>
            <a:ext cx="10515600" cy="3099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6425" y="6236208"/>
            <a:ext cx="189739" cy="29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17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57" r:id="rId3"/>
    <p:sldLayoutId id="2147483654" r:id="rId4"/>
    <p:sldLayoutId id="2147483650" r:id="rId5"/>
    <p:sldLayoutId id="2147483649" r:id="rId6"/>
    <p:sldLayoutId id="2147483651" r:id="rId7"/>
    <p:sldLayoutId id="2147483652" r:id="rId8"/>
    <p:sldLayoutId id="2147483653" r:id="rId9"/>
    <p:sldLayoutId id="2147483656" r:id="rId10"/>
    <p:sldLayoutId id="2147483661" r:id="rId11"/>
    <p:sldLayoutId id="2147483662" r:id="rId12"/>
    <p:sldLayoutId id="2147483664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53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50.emf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52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47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49.emf"/><Relationship Id="rId4" Type="http://schemas.openxmlformats.org/officeDocument/2006/relationships/image" Target="../media/image46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5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13" Type="http://schemas.openxmlformats.org/officeDocument/2006/relationships/image" Target="../media/image83.jpeg"/><Relationship Id="rId18" Type="http://schemas.openxmlformats.org/officeDocument/2006/relationships/image" Target="../media/image88.jpeg"/><Relationship Id="rId3" Type="http://schemas.openxmlformats.org/officeDocument/2006/relationships/image" Target="../media/image73.jpeg"/><Relationship Id="rId7" Type="http://schemas.openxmlformats.org/officeDocument/2006/relationships/image" Target="../media/image77.jpeg"/><Relationship Id="rId12" Type="http://schemas.openxmlformats.org/officeDocument/2006/relationships/image" Target="../media/image82.jpeg"/><Relationship Id="rId17" Type="http://schemas.openxmlformats.org/officeDocument/2006/relationships/image" Target="../media/image87.jpeg"/><Relationship Id="rId2" Type="http://schemas.openxmlformats.org/officeDocument/2006/relationships/image" Target="../media/image72.jpeg"/><Relationship Id="rId16" Type="http://schemas.openxmlformats.org/officeDocument/2006/relationships/image" Target="../media/image86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6.jpeg"/><Relationship Id="rId11" Type="http://schemas.openxmlformats.org/officeDocument/2006/relationships/image" Target="../media/image81.jpeg"/><Relationship Id="rId5" Type="http://schemas.openxmlformats.org/officeDocument/2006/relationships/image" Target="../media/image75.jpeg"/><Relationship Id="rId15" Type="http://schemas.openxmlformats.org/officeDocument/2006/relationships/image" Target="../media/image85.jpeg"/><Relationship Id="rId10" Type="http://schemas.openxmlformats.org/officeDocument/2006/relationships/image" Target="../media/image80.jpeg"/><Relationship Id="rId4" Type="http://schemas.openxmlformats.org/officeDocument/2006/relationships/image" Target="../media/image74.jpeg"/><Relationship Id="rId9" Type="http://schemas.openxmlformats.org/officeDocument/2006/relationships/image" Target="../media/image79.jpeg"/><Relationship Id="rId14" Type="http://schemas.openxmlformats.org/officeDocument/2006/relationships/image" Target="../media/image8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2.gif"/><Relationship Id="rId21" Type="http://schemas.openxmlformats.org/officeDocument/2006/relationships/image" Target="../media/image107.gif"/><Relationship Id="rId42" Type="http://schemas.openxmlformats.org/officeDocument/2006/relationships/image" Target="../media/image128.gif"/><Relationship Id="rId47" Type="http://schemas.openxmlformats.org/officeDocument/2006/relationships/image" Target="../media/image133.gif"/><Relationship Id="rId63" Type="http://schemas.openxmlformats.org/officeDocument/2006/relationships/image" Target="../media/image149.gif"/><Relationship Id="rId68" Type="http://schemas.openxmlformats.org/officeDocument/2006/relationships/image" Target="../media/image154.gif"/><Relationship Id="rId16" Type="http://schemas.openxmlformats.org/officeDocument/2006/relationships/image" Target="../media/image102.gif"/><Relationship Id="rId11" Type="http://schemas.openxmlformats.org/officeDocument/2006/relationships/image" Target="../media/image97.gif"/><Relationship Id="rId32" Type="http://schemas.openxmlformats.org/officeDocument/2006/relationships/image" Target="../media/image118.gif"/><Relationship Id="rId37" Type="http://schemas.openxmlformats.org/officeDocument/2006/relationships/image" Target="../media/image123.gif"/><Relationship Id="rId53" Type="http://schemas.openxmlformats.org/officeDocument/2006/relationships/image" Target="../media/image139.gif"/><Relationship Id="rId58" Type="http://schemas.openxmlformats.org/officeDocument/2006/relationships/image" Target="../media/image144.gif"/><Relationship Id="rId74" Type="http://schemas.openxmlformats.org/officeDocument/2006/relationships/image" Target="../media/image160.gif"/><Relationship Id="rId79" Type="http://schemas.openxmlformats.org/officeDocument/2006/relationships/image" Target="../media/image165.gif"/><Relationship Id="rId5" Type="http://schemas.openxmlformats.org/officeDocument/2006/relationships/image" Target="../media/image91.gif"/><Relationship Id="rId61" Type="http://schemas.openxmlformats.org/officeDocument/2006/relationships/image" Target="../media/image147.gif"/><Relationship Id="rId82" Type="http://schemas.openxmlformats.org/officeDocument/2006/relationships/image" Target="../media/image168.gif"/><Relationship Id="rId19" Type="http://schemas.openxmlformats.org/officeDocument/2006/relationships/image" Target="../media/image105.gif"/><Relationship Id="rId14" Type="http://schemas.openxmlformats.org/officeDocument/2006/relationships/image" Target="../media/image100.gif"/><Relationship Id="rId22" Type="http://schemas.openxmlformats.org/officeDocument/2006/relationships/image" Target="../media/image108.gif"/><Relationship Id="rId27" Type="http://schemas.openxmlformats.org/officeDocument/2006/relationships/image" Target="../media/image113.gif"/><Relationship Id="rId30" Type="http://schemas.openxmlformats.org/officeDocument/2006/relationships/image" Target="../media/image116.gif"/><Relationship Id="rId35" Type="http://schemas.openxmlformats.org/officeDocument/2006/relationships/image" Target="../media/image121.gif"/><Relationship Id="rId43" Type="http://schemas.openxmlformats.org/officeDocument/2006/relationships/image" Target="../media/image129.gif"/><Relationship Id="rId48" Type="http://schemas.openxmlformats.org/officeDocument/2006/relationships/image" Target="../media/image134.gif"/><Relationship Id="rId56" Type="http://schemas.openxmlformats.org/officeDocument/2006/relationships/image" Target="../media/image142.gif"/><Relationship Id="rId64" Type="http://schemas.openxmlformats.org/officeDocument/2006/relationships/image" Target="../media/image150.gif"/><Relationship Id="rId69" Type="http://schemas.openxmlformats.org/officeDocument/2006/relationships/image" Target="../media/image155.gif"/><Relationship Id="rId77" Type="http://schemas.openxmlformats.org/officeDocument/2006/relationships/image" Target="../media/image163.gif"/><Relationship Id="rId8" Type="http://schemas.openxmlformats.org/officeDocument/2006/relationships/image" Target="../media/image94.gif"/><Relationship Id="rId51" Type="http://schemas.openxmlformats.org/officeDocument/2006/relationships/image" Target="../media/image137.gif"/><Relationship Id="rId72" Type="http://schemas.openxmlformats.org/officeDocument/2006/relationships/image" Target="../media/image158.gif"/><Relationship Id="rId80" Type="http://schemas.openxmlformats.org/officeDocument/2006/relationships/image" Target="../media/image166.gif"/><Relationship Id="rId3" Type="http://schemas.openxmlformats.org/officeDocument/2006/relationships/image" Target="../media/image89.gif"/><Relationship Id="rId12" Type="http://schemas.openxmlformats.org/officeDocument/2006/relationships/image" Target="../media/image98.gif"/><Relationship Id="rId17" Type="http://schemas.openxmlformats.org/officeDocument/2006/relationships/image" Target="../media/image103.gif"/><Relationship Id="rId25" Type="http://schemas.openxmlformats.org/officeDocument/2006/relationships/image" Target="../media/image111.gif"/><Relationship Id="rId33" Type="http://schemas.openxmlformats.org/officeDocument/2006/relationships/image" Target="../media/image119.gif"/><Relationship Id="rId38" Type="http://schemas.openxmlformats.org/officeDocument/2006/relationships/image" Target="../media/image124.gif"/><Relationship Id="rId46" Type="http://schemas.openxmlformats.org/officeDocument/2006/relationships/image" Target="../media/image132.gif"/><Relationship Id="rId59" Type="http://schemas.openxmlformats.org/officeDocument/2006/relationships/image" Target="../media/image145.gif"/><Relationship Id="rId67" Type="http://schemas.openxmlformats.org/officeDocument/2006/relationships/image" Target="../media/image153.gif"/><Relationship Id="rId20" Type="http://schemas.openxmlformats.org/officeDocument/2006/relationships/image" Target="../media/image106.gif"/><Relationship Id="rId41" Type="http://schemas.openxmlformats.org/officeDocument/2006/relationships/image" Target="../media/image127.gif"/><Relationship Id="rId54" Type="http://schemas.openxmlformats.org/officeDocument/2006/relationships/image" Target="../media/image140.gif"/><Relationship Id="rId62" Type="http://schemas.openxmlformats.org/officeDocument/2006/relationships/image" Target="../media/image148.gif"/><Relationship Id="rId70" Type="http://schemas.openxmlformats.org/officeDocument/2006/relationships/image" Target="../media/image156.gif"/><Relationship Id="rId75" Type="http://schemas.openxmlformats.org/officeDocument/2006/relationships/image" Target="../media/image161.g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2.gif"/><Relationship Id="rId15" Type="http://schemas.openxmlformats.org/officeDocument/2006/relationships/image" Target="../media/image101.gif"/><Relationship Id="rId23" Type="http://schemas.openxmlformats.org/officeDocument/2006/relationships/image" Target="../media/image109.gif"/><Relationship Id="rId28" Type="http://schemas.openxmlformats.org/officeDocument/2006/relationships/image" Target="../media/image114.gif"/><Relationship Id="rId36" Type="http://schemas.openxmlformats.org/officeDocument/2006/relationships/image" Target="../media/image122.gif"/><Relationship Id="rId49" Type="http://schemas.openxmlformats.org/officeDocument/2006/relationships/image" Target="../media/image135.gif"/><Relationship Id="rId57" Type="http://schemas.openxmlformats.org/officeDocument/2006/relationships/image" Target="../media/image143.gif"/><Relationship Id="rId10" Type="http://schemas.openxmlformats.org/officeDocument/2006/relationships/image" Target="../media/image96.gif"/><Relationship Id="rId31" Type="http://schemas.openxmlformats.org/officeDocument/2006/relationships/image" Target="../media/image117.gif"/><Relationship Id="rId44" Type="http://schemas.openxmlformats.org/officeDocument/2006/relationships/image" Target="../media/image130.gif"/><Relationship Id="rId52" Type="http://schemas.openxmlformats.org/officeDocument/2006/relationships/image" Target="../media/image138.gif"/><Relationship Id="rId60" Type="http://schemas.openxmlformats.org/officeDocument/2006/relationships/image" Target="../media/image146.gif"/><Relationship Id="rId65" Type="http://schemas.openxmlformats.org/officeDocument/2006/relationships/image" Target="../media/image151.gif"/><Relationship Id="rId73" Type="http://schemas.openxmlformats.org/officeDocument/2006/relationships/image" Target="../media/image159.gif"/><Relationship Id="rId78" Type="http://schemas.openxmlformats.org/officeDocument/2006/relationships/image" Target="../media/image164.gif"/><Relationship Id="rId81" Type="http://schemas.openxmlformats.org/officeDocument/2006/relationships/image" Target="../media/image167.gif"/><Relationship Id="rId4" Type="http://schemas.openxmlformats.org/officeDocument/2006/relationships/image" Target="../media/image90.gif"/><Relationship Id="rId9" Type="http://schemas.openxmlformats.org/officeDocument/2006/relationships/image" Target="../media/image95.gif"/><Relationship Id="rId13" Type="http://schemas.openxmlformats.org/officeDocument/2006/relationships/image" Target="../media/image99.gif"/><Relationship Id="rId18" Type="http://schemas.openxmlformats.org/officeDocument/2006/relationships/image" Target="../media/image104.gif"/><Relationship Id="rId39" Type="http://schemas.openxmlformats.org/officeDocument/2006/relationships/image" Target="../media/image125.gif"/><Relationship Id="rId34" Type="http://schemas.openxmlformats.org/officeDocument/2006/relationships/image" Target="../media/image120.gif"/><Relationship Id="rId50" Type="http://schemas.openxmlformats.org/officeDocument/2006/relationships/image" Target="../media/image136.gif"/><Relationship Id="rId55" Type="http://schemas.openxmlformats.org/officeDocument/2006/relationships/image" Target="../media/image141.gif"/><Relationship Id="rId76" Type="http://schemas.openxmlformats.org/officeDocument/2006/relationships/image" Target="../media/image162.gif"/><Relationship Id="rId7" Type="http://schemas.openxmlformats.org/officeDocument/2006/relationships/image" Target="../media/image93.gif"/><Relationship Id="rId71" Type="http://schemas.openxmlformats.org/officeDocument/2006/relationships/image" Target="../media/image157.gif"/><Relationship Id="rId2" Type="http://schemas.openxmlformats.org/officeDocument/2006/relationships/notesSlide" Target="../notesSlides/notesSlide3.xml"/><Relationship Id="rId29" Type="http://schemas.openxmlformats.org/officeDocument/2006/relationships/image" Target="../media/image115.gif"/><Relationship Id="rId24" Type="http://schemas.openxmlformats.org/officeDocument/2006/relationships/image" Target="../media/image110.gif"/><Relationship Id="rId40" Type="http://schemas.openxmlformats.org/officeDocument/2006/relationships/image" Target="../media/image126.gif"/><Relationship Id="rId45" Type="http://schemas.openxmlformats.org/officeDocument/2006/relationships/image" Target="../media/image131.gif"/><Relationship Id="rId66" Type="http://schemas.openxmlformats.org/officeDocument/2006/relationships/image" Target="../media/image152.gif"/></Relationships>
</file>

<file path=ppt/slides/_rels/slide3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2.gif"/><Relationship Id="rId21" Type="http://schemas.openxmlformats.org/officeDocument/2006/relationships/image" Target="../media/image187.gif"/><Relationship Id="rId34" Type="http://schemas.openxmlformats.org/officeDocument/2006/relationships/image" Target="../media/image200.gif"/><Relationship Id="rId42" Type="http://schemas.openxmlformats.org/officeDocument/2006/relationships/image" Target="../media/image208.gif"/><Relationship Id="rId47" Type="http://schemas.openxmlformats.org/officeDocument/2006/relationships/image" Target="../media/image213.gif"/><Relationship Id="rId50" Type="http://schemas.openxmlformats.org/officeDocument/2006/relationships/image" Target="../media/image216.gif"/><Relationship Id="rId55" Type="http://schemas.openxmlformats.org/officeDocument/2006/relationships/image" Target="../media/image221.gif"/><Relationship Id="rId63" Type="http://schemas.openxmlformats.org/officeDocument/2006/relationships/image" Target="../media/image229.gif"/><Relationship Id="rId7" Type="http://schemas.openxmlformats.org/officeDocument/2006/relationships/image" Target="../media/image173.gi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2.gif"/><Relationship Id="rId29" Type="http://schemas.openxmlformats.org/officeDocument/2006/relationships/image" Target="../media/image195.gif"/><Relationship Id="rId11" Type="http://schemas.openxmlformats.org/officeDocument/2006/relationships/image" Target="../media/image177.gif"/><Relationship Id="rId24" Type="http://schemas.openxmlformats.org/officeDocument/2006/relationships/image" Target="../media/image190.gif"/><Relationship Id="rId32" Type="http://schemas.openxmlformats.org/officeDocument/2006/relationships/image" Target="../media/image198.gif"/><Relationship Id="rId37" Type="http://schemas.openxmlformats.org/officeDocument/2006/relationships/image" Target="../media/image203.gif"/><Relationship Id="rId40" Type="http://schemas.openxmlformats.org/officeDocument/2006/relationships/image" Target="../media/image206.gif"/><Relationship Id="rId45" Type="http://schemas.openxmlformats.org/officeDocument/2006/relationships/image" Target="../media/image211.gif"/><Relationship Id="rId53" Type="http://schemas.openxmlformats.org/officeDocument/2006/relationships/image" Target="../media/image219.gif"/><Relationship Id="rId58" Type="http://schemas.openxmlformats.org/officeDocument/2006/relationships/image" Target="../media/image224.gif"/><Relationship Id="rId5" Type="http://schemas.openxmlformats.org/officeDocument/2006/relationships/image" Target="../media/image171.gif"/><Relationship Id="rId61" Type="http://schemas.openxmlformats.org/officeDocument/2006/relationships/image" Target="../media/image227.gif"/><Relationship Id="rId19" Type="http://schemas.openxmlformats.org/officeDocument/2006/relationships/image" Target="../media/image185.gif"/><Relationship Id="rId14" Type="http://schemas.openxmlformats.org/officeDocument/2006/relationships/image" Target="../media/image180.gif"/><Relationship Id="rId22" Type="http://schemas.openxmlformats.org/officeDocument/2006/relationships/image" Target="../media/image188.gif"/><Relationship Id="rId27" Type="http://schemas.openxmlformats.org/officeDocument/2006/relationships/image" Target="../media/image193.gif"/><Relationship Id="rId30" Type="http://schemas.openxmlformats.org/officeDocument/2006/relationships/image" Target="../media/image196.gif"/><Relationship Id="rId35" Type="http://schemas.openxmlformats.org/officeDocument/2006/relationships/image" Target="../media/image201.gif"/><Relationship Id="rId43" Type="http://schemas.openxmlformats.org/officeDocument/2006/relationships/image" Target="../media/image209.gif"/><Relationship Id="rId48" Type="http://schemas.openxmlformats.org/officeDocument/2006/relationships/image" Target="../media/image214.gif"/><Relationship Id="rId56" Type="http://schemas.openxmlformats.org/officeDocument/2006/relationships/image" Target="../media/image222.gif"/><Relationship Id="rId64" Type="http://schemas.openxmlformats.org/officeDocument/2006/relationships/image" Target="../media/image230.gif"/><Relationship Id="rId8" Type="http://schemas.openxmlformats.org/officeDocument/2006/relationships/image" Target="../media/image174.gif"/><Relationship Id="rId51" Type="http://schemas.openxmlformats.org/officeDocument/2006/relationships/image" Target="../media/image217.gif"/><Relationship Id="rId3" Type="http://schemas.openxmlformats.org/officeDocument/2006/relationships/image" Target="../media/image169.gif"/><Relationship Id="rId12" Type="http://schemas.openxmlformats.org/officeDocument/2006/relationships/image" Target="../media/image178.gif"/><Relationship Id="rId17" Type="http://schemas.openxmlformats.org/officeDocument/2006/relationships/image" Target="../media/image183.gif"/><Relationship Id="rId25" Type="http://schemas.openxmlformats.org/officeDocument/2006/relationships/image" Target="../media/image191.gif"/><Relationship Id="rId33" Type="http://schemas.openxmlformats.org/officeDocument/2006/relationships/image" Target="../media/image199.gif"/><Relationship Id="rId38" Type="http://schemas.openxmlformats.org/officeDocument/2006/relationships/image" Target="../media/image204.gif"/><Relationship Id="rId46" Type="http://schemas.openxmlformats.org/officeDocument/2006/relationships/image" Target="../media/image212.gif"/><Relationship Id="rId59" Type="http://schemas.openxmlformats.org/officeDocument/2006/relationships/image" Target="../media/image225.gif"/><Relationship Id="rId20" Type="http://schemas.openxmlformats.org/officeDocument/2006/relationships/image" Target="../media/image186.gif"/><Relationship Id="rId41" Type="http://schemas.openxmlformats.org/officeDocument/2006/relationships/image" Target="../media/image207.gif"/><Relationship Id="rId54" Type="http://schemas.openxmlformats.org/officeDocument/2006/relationships/image" Target="../media/image220.gif"/><Relationship Id="rId62" Type="http://schemas.openxmlformats.org/officeDocument/2006/relationships/image" Target="../media/image228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2.gif"/><Relationship Id="rId15" Type="http://schemas.openxmlformats.org/officeDocument/2006/relationships/image" Target="../media/image181.gif"/><Relationship Id="rId23" Type="http://schemas.openxmlformats.org/officeDocument/2006/relationships/image" Target="../media/image189.gif"/><Relationship Id="rId28" Type="http://schemas.openxmlformats.org/officeDocument/2006/relationships/image" Target="../media/image194.gif"/><Relationship Id="rId36" Type="http://schemas.openxmlformats.org/officeDocument/2006/relationships/image" Target="../media/image202.gif"/><Relationship Id="rId49" Type="http://schemas.openxmlformats.org/officeDocument/2006/relationships/image" Target="../media/image215.gif"/><Relationship Id="rId57" Type="http://schemas.openxmlformats.org/officeDocument/2006/relationships/image" Target="../media/image223.gif"/><Relationship Id="rId10" Type="http://schemas.openxmlformats.org/officeDocument/2006/relationships/image" Target="../media/image176.gif"/><Relationship Id="rId31" Type="http://schemas.openxmlformats.org/officeDocument/2006/relationships/image" Target="../media/image197.gif"/><Relationship Id="rId44" Type="http://schemas.openxmlformats.org/officeDocument/2006/relationships/image" Target="../media/image210.gif"/><Relationship Id="rId52" Type="http://schemas.openxmlformats.org/officeDocument/2006/relationships/image" Target="../media/image218.gif"/><Relationship Id="rId60" Type="http://schemas.openxmlformats.org/officeDocument/2006/relationships/image" Target="../media/image226.gif"/><Relationship Id="rId65" Type="http://schemas.openxmlformats.org/officeDocument/2006/relationships/image" Target="../media/image231.gif"/><Relationship Id="rId4" Type="http://schemas.openxmlformats.org/officeDocument/2006/relationships/image" Target="../media/image170.gif"/><Relationship Id="rId9" Type="http://schemas.openxmlformats.org/officeDocument/2006/relationships/image" Target="../media/image175.gif"/><Relationship Id="rId13" Type="http://schemas.openxmlformats.org/officeDocument/2006/relationships/image" Target="../media/image179.gif"/><Relationship Id="rId18" Type="http://schemas.openxmlformats.org/officeDocument/2006/relationships/image" Target="../media/image184.gif"/><Relationship Id="rId39" Type="http://schemas.openxmlformats.org/officeDocument/2006/relationships/image" Target="../media/image205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jpeg"/><Relationship Id="rId2" Type="http://schemas.openxmlformats.org/officeDocument/2006/relationships/hyperlink" Target="http://www.youtube.com/watch?v=1JSRauM78_0" TargetMode="Externa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jpe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13" Type="http://schemas.openxmlformats.org/officeDocument/2006/relationships/diagramLayout" Target="../diagrams/layout9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12" Type="http://schemas.openxmlformats.org/officeDocument/2006/relationships/diagramData" Target="../diagrams/data9.xml"/><Relationship Id="rId2" Type="http://schemas.openxmlformats.org/officeDocument/2006/relationships/diagramData" Target="../diagrams/data7.xml"/><Relationship Id="rId16" Type="http://schemas.microsoft.com/office/2007/relationships/diagramDrawing" Target="../diagrams/drawing9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5" Type="http://schemas.openxmlformats.org/officeDocument/2006/relationships/diagramColors" Target="../diagrams/colors9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Relationship Id="rId14" Type="http://schemas.openxmlformats.org/officeDocument/2006/relationships/diagramQuickStyle" Target="../diagrams/quickStyle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jpeg"/><Relationship Id="rId2" Type="http://schemas.openxmlformats.org/officeDocument/2006/relationships/image" Target="../media/image235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jpe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jp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need for standards in chemical information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Evan Bolton, Ph.D. – Chemistry Program 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00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UPAC | International Union of Pure and Applied Chemist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44" y="520700"/>
            <a:ext cx="432435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5357307" y="365125"/>
            <a:ext cx="6506272" cy="1325563"/>
          </a:xfrm>
        </p:spPr>
        <p:txBody>
          <a:bodyPr/>
          <a:lstStyle/>
          <a:p>
            <a:r>
              <a:rPr lang="en-US" dirty="0" smtClean="0"/>
              <a:t>Towards digital standards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Committee on Publications and Cheminformatics Data Standards (CPCDS)</a:t>
            </a:r>
          </a:p>
          <a:p>
            <a:pPr lvl="1"/>
            <a:r>
              <a:rPr lang="en-US" dirty="0" smtClean="0"/>
              <a:t>Subcommittee </a:t>
            </a:r>
            <a:r>
              <a:rPr lang="en-US" dirty="0"/>
              <a:t>on Cheminformatics Data </a:t>
            </a:r>
            <a:r>
              <a:rPr lang="en-US" dirty="0" smtClean="0"/>
              <a:t>Standards (SCDS)</a:t>
            </a:r>
          </a:p>
          <a:p>
            <a:r>
              <a:rPr lang="en-US" dirty="0" smtClean="0"/>
              <a:t>Working towards digital standards for chemical information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ith other scientific </a:t>
            </a:r>
            <a:r>
              <a:rPr lang="en-US" dirty="0"/>
              <a:t>organizations, such as NIST, CODATA, and the Research Data Alliance (RDA)</a:t>
            </a:r>
          </a:p>
        </p:txBody>
      </p:sp>
      <p:pic>
        <p:nvPicPr>
          <p:cNvPr id="4097" name="Picture 1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325" y="1936376"/>
            <a:ext cx="5453254" cy="340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ight Arrow 1"/>
          <p:cNvSpPr/>
          <p:nvPr/>
        </p:nvSpPr>
        <p:spPr>
          <a:xfrm>
            <a:off x="5819887" y="2958352"/>
            <a:ext cx="484094" cy="6239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92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RDA/IUPAC CPCDS Workshop at EPA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9266429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046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on future of InChI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109354"/>
            <a:ext cx="5384800" cy="223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0" y="1947008"/>
            <a:ext cx="5384800" cy="3831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070150" y="4546601"/>
            <a:ext cx="378225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http://www.inchi-trust.org/</a:t>
            </a:r>
          </a:p>
          <a:p>
            <a:pPr algn="ctr"/>
            <a:r>
              <a:rPr lang="en-US" sz="2400" b="1" dirty="0"/>
              <a:t>Aug. 16-18, 2017</a:t>
            </a:r>
          </a:p>
        </p:txBody>
      </p:sp>
    </p:spTree>
    <p:extLst>
      <p:ext uri="{BB962C8B-B14F-4D97-AF65-F5344CB8AC3E}">
        <p14:creationId xmlns:p14="http://schemas.microsoft.com/office/powerpoint/2010/main" val="333617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25378"/>
            <a:ext cx="10515600" cy="120505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InChI still being developed: Reactions</a:t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dirty="0" smtClean="0"/>
              <a:t>	</a:t>
            </a:r>
            <a:r>
              <a:rPr lang="en-US" sz="4000" dirty="0" err="1" smtClean="0"/>
              <a:t>RInChI</a:t>
            </a:r>
            <a:r>
              <a:rPr lang="en-US" sz="4000" dirty="0" smtClean="0"/>
              <a:t> multi-component system notation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 smtClean="0"/>
              <a:t>Esterification of acetic acid with ethanol to acetic acid and water </a:t>
            </a:r>
            <a:br>
              <a:rPr lang="en-US" sz="2400" dirty="0" smtClean="0"/>
            </a:br>
            <a:r>
              <a:rPr lang="en-US" sz="2400" dirty="0" smtClean="0"/>
              <a:t>catalyzed by sulfuric acid:</a:t>
            </a:r>
          </a:p>
          <a:p>
            <a:pPr marL="0" indent="0">
              <a:buNone/>
            </a:pPr>
            <a:endParaRPr lang="en-US" sz="1200" dirty="0" smtClean="0"/>
          </a:p>
          <a:p>
            <a:pPr marL="457200" lvl="1" indent="0">
              <a:buNone/>
            </a:pPr>
            <a:r>
              <a:rPr lang="en-US" sz="2800" b="1" dirty="0" err="1" smtClean="0"/>
              <a:t>RInChI</a:t>
            </a:r>
            <a:r>
              <a:rPr lang="en-US" sz="2800" b="1" dirty="0" smtClean="0"/>
              <a:t>=0.03.1S</a:t>
            </a:r>
            <a:br>
              <a:rPr lang="en-US" sz="2800" b="1" dirty="0" smtClean="0"/>
            </a:br>
            <a:r>
              <a:rPr lang="en-US" sz="2800" b="1" dirty="0" smtClean="0">
                <a:solidFill>
                  <a:schemeClr val="accent6"/>
                </a:solidFill>
              </a:rPr>
              <a:t>/C2H4O2/c1-2(3)4/h1H3,(H,3,4)</a:t>
            </a:r>
            <a:r>
              <a:rPr lang="en-US" sz="2800" b="1" dirty="0" smtClean="0">
                <a:solidFill>
                  <a:srgbClr val="C00000"/>
                </a:solidFill>
              </a:rPr>
              <a:t>!</a:t>
            </a:r>
            <a:r>
              <a:rPr lang="en-US" sz="2800" b="1" dirty="0" smtClean="0">
                <a:solidFill>
                  <a:schemeClr val="accent6"/>
                </a:solidFill>
              </a:rPr>
              <a:t/>
            </a:r>
            <a:br>
              <a:rPr lang="en-US" sz="2800" b="1" dirty="0" smtClean="0">
                <a:solidFill>
                  <a:schemeClr val="accent6"/>
                </a:solidFill>
              </a:rPr>
            </a:br>
            <a:r>
              <a:rPr lang="en-US" sz="2800" b="1" dirty="0" smtClean="0">
                <a:solidFill>
                  <a:schemeClr val="accent6"/>
                </a:solidFill>
              </a:rPr>
              <a:t>C2H6O/c1-2-3/h3H,2H2,1H3</a:t>
            </a:r>
            <a:br>
              <a:rPr lang="en-US" sz="2800" b="1" dirty="0" smtClean="0">
                <a:solidFill>
                  <a:schemeClr val="accent6"/>
                </a:solidFill>
              </a:rPr>
            </a:br>
            <a:r>
              <a:rPr lang="en-US" sz="2800" b="1" dirty="0" smtClean="0">
                <a:solidFill>
                  <a:srgbClr val="C00000"/>
                </a:solidFill>
              </a:rPr>
              <a:t>&lt;&gt;</a:t>
            </a: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>
                <a:solidFill>
                  <a:schemeClr val="accent1"/>
                </a:solidFill>
              </a:rPr>
              <a:t>C4H8O2/c1-3-6-4(2)5/h3H2,1-2H3</a:t>
            </a:r>
            <a:r>
              <a:rPr lang="en-US" sz="2800" b="1" dirty="0" smtClean="0">
                <a:solidFill>
                  <a:srgbClr val="C00000"/>
                </a:solidFill>
              </a:rPr>
              <a:t>!</a:t>
            </a:r>
          </a:p>
          <a:p>
            <a:pPr marL="457200" lvl="1" indent="0">
              <a:buNone/>
            </a:pPr>
            <a:r>
              <a:rPr lang="en-US" sz="2800" b="1" dirty="0" smtClean="0">
                <a:solidFill>
                  <a:schemeClr val="accent1"/>
                </a:solidFill>
              </a:rPr>
              <a:t>H2O/h1H2</a:t>
            </a:r>
            <a:br>
              <a:rPr lang="en-US" sz="2800" b="1" dirty="0" smtClean="0">
                <a:solidFill>
                  <a:schemeClr val="accent1"/>
                </a:solidFill>
              </a:rPr>
            </a:br>
            <a:r>
              <a:rPr lang="en-US" sz="2800" b="1" dirty="0" smtClean="0">
                <a:solidFill>
                  <a:srgbClr val="C00000"/>
                </a:solidFill>
              </a:rPr>
              <a:t>&lt;&gt;</a:t>
            </a:r>
            <a:r>
              <a:rPr lang="en-US" sz="2800" b="1" dirty="0">
                <a:solidFill>
                  <a:srgbClr val="C00000"/>
                </a:solidFill>
              </a:rPr>
              <a:t/>
            </a:r>
            <a:br>
              <a:rPr lang="en-US" sz="2800" b="1" dirty="0">
                <a:solidFill>
                  <a:srgbClr val="C00000"/>
                </a:solidFill>
              </a:rPr>
            </a:br>
            <a:r>
              <a:rPr lang="en-US" sz="2800" b="1" dirty="0" smtClean="0">
                <a:solidFill>
                  <a:srgbClr val="D17CC0"/>
                </a:solidFill>
              </a:rPr>
              <a:t>H2O4S/c1-5(2,3)4/h(H2,1,2,3,4)</a:t>
            </a:r>
            <a:r>
              <a:rPr lang="en-US" sz="2800" b="1" dirty="0" smtClean="0">
                <a:solidFill>
                  <a:schemeClr val="accent1"/>
                </a:solidFill>
              </a:rPr>
              <a:t/>
            </a:r>
            <a:br>
              <a:rPr lang="en-US" sz="2800" b="1" dirty="0" smtClean="0">
                <a:solidFill>
                  <a:schemeClr val="accent1"/>
                </a:solidFill>
              </a:rPr>
            </a:br>
            <a:r>
              <a:rPr lang="en-US" sz="2800" b="1" dirty="0" smtClean="0">
                <a:solidFill>
                  <a:schemeClr val="accent2"/>
                </a:solidFill>
              </a:rPr>
              <a:t>/d+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287493" y="2750757"/>
            <a:ext cx="3948544" cy="2957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/>
              <a:t>"</a:t>
            </a:r>
            <a:r>
              <a:rPr lang="en-US" sz="1600" b="1" dirty="0" smtClean="0"/>
              <a:t>&lt;&gt;</a:t>
            </a:r>
            <a:r>
              <a:rPr lang="en-US" sz="1600" dirty="0" smtClean="0"/>
              <a:t>" separates reactants, products, and agents </a:t>
            </a:r>
            <a:br>
              <a:rPr lang="en-US" sz="1600" dirty="0" smtClean="0"/>
            </a:br>
            <a:r>
              <a:rPr lang="en-US" sz="1600" dirty="0" smtClean="0"/>
              <a:t>(= catalysts, solvents, etc.) </a:t>
            </a:r>
          </a:p>
          <a:p>
            <a:r>
              <a:rPr lang="en-US" sz="1600" dirty="0" smtClean="0"/>
              <a:t>”</a:t>
            </a:r>
            <a:r>
              <a:rPr lang="en-US" sz="1600" b="1" dirty="0" smtClean="0"/>
              <a:t>!</a:t>
            </a:r>
            <a:r>
              <a:rPr lang="en-US" sz="1600" dirty="0" smtClean="0"/>
              <a:t>" separates components within these groups</a:t>
            </a:r>
          </a:p>
          <a:p>
            <a:r>
              <a:rPr lang="en-US" sz="1600" dirty="0" smtClean="0"/>
              <a:t>alphabetical order of components within groups </a:t>
            </a:r>
          </a:p>
          <a:p>
            <a:r>
              <a:rPr lang="en-US" sz="1600" dirty="0" smtClean="0"/>
              <a:t>/d+ layer describes the direction of the reaction</a:t>
            </a:r>
          </a:p>
          <a:p>
            <a:r>
              <a:rPr lang="en-US" sz="1600" dirty="0" smtClean="0"/>
              <a:t>("</a:t>
            </a:r>
            <a:r>
              <a:rPr lang="en-US" sz="1600" dirty="0" err="1" smtClean="0"/>
              <a:t>RInChI</a:t>
            </a:r>
            <a:r>
              <a:rPr lang="en-US" sz="1600" dirty="0" smtClean="0"/>
              <a:t>=0.03.1S” version identifier)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5314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InChI still being developed</a:t>
            </a:r>
            <a:r>
              <a:rPr lang="en-US" dirty="0" smtClean="0">
                <a:solidFill>
                  <a:srgbClr val="0070C0"/>
                </a:solidFill>
              </a:rPr>
              <a:t>: Mixtures</a:t>
            </a:r>
            <a:r>
              <a:rPr lang="en-US" dirty="0">
                <a:solidFill>
                  <a:srgbClr val="0070C0"/>
                </a:solidFill>
              </a:rPr>
              <a:t/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sz="4000" dirty="0"/>
              <a:t>	</a:t>
            </a:r>
            <a:r>
              <a:rPr lang="en-US" sz="3600" dirty="0" err="1"/>
              <a:t>MInChI</a:t>
            </a:r>
            <a:r>
              <a:rPr lang="en-US" sz="3600" dirty="0"/>
              <a:t> </a:t>
            </a:r>
            <a:r>
              <a:rPr lang="en-US" sz="3600" dirty="0" smtClean="0"/>
              <a:t>example w/ concentration range notation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37% wt. Formaldehyde in Water </a:t>
            </a:r>
            <a:br>
              <a:rPr lang="en-US" sz="2400" dirty="0" smtClean="0"/>
            </a:br>
            <a:r>
              <a:rPr lang="en-US" sz="2400" dirty="0" smtClean="0"/>
              <a:t>with 10-15% Methanol:</a:t>
            </a:r>
          </a:p>
          <a:p>
            <a:pPr marL="0" indent="0">
              <a:buNone/>
            </a:pPr>
            <a:endParaRPr lang="en-US" sz="1200" dirty="0" smtClean="0"/>
          </a:p>
          <a:p>
            <a:pPr marL="457200" lvl="1" indent="0">
              <a:buNone/>
            </a:pPr>
            <a:r>
              <a:rPr lang="en-US" sz="2800" b="1" dirty="0" err="1" smtClean="0"/>
              <a:t>MInChI</a:t>
            </a:r>
            <a:r>
              <a:rPr lang="en-US" sz="2800" b="1" dirty="0" smtClean="0"/>
              <a:t>=0.00.0S/</a:t>
            </a:r>
            <a:br>
              <a:rPr lang="en-US" sz="2800" b="1" dirty="0" smtClean="0"/>
            </a:br>
            <a:r>
              <a:rPr lang="en-US" sz="2800" b="1" dirty="0" smtClean="0">
                <a:solidFill>
                  <a:schemeClr val="accent6"/>
                </a:solidFill>
              </a:rPr>
              <a:t>CH2O/c1-2/h1H2</a:t>
            </a:r>
            <a:r>
              <a:rPr lang="en-US" sz="2800" b="1" dirty="0" smtClean="0">
                <a:solidFill>
                  <a:srgbClr val="C00000"/>
                </a:solidFill>
              </a:rPr>
              <a:t>&amp;</a:t>
            </a:r>
            <a:r>
              <a:rPr lang="en-US" sz="2800" b="1" dirty="0" smtClean="0">
                <a:solidFill>
                  <a:schemeClr val="accent6"/>
                </a:solidFill>
              </a:rPr>
              <a:t/>
            </a:r>
            <a:br>
              <a:rPr lang="en-US" sz="2800" b="1" dirty="0" smtClean="0">
                <a:solidFill>
                  <a:schemeClr val="accent6"/>
                </a:solidFill>
              </a:rPr>
            </a:br>
            <a:r>
              <a:rPr lang="en-US" sz="2800" b="1" dirty="0" smtClean="0">
                <a:solidFill>
                  <a:schemeClr val="accent6"/>
                </a:solidFill>
              </a:rPr>
              <a:t>CH4O/c1-2/h2H,1H3</a:t>
            </a:r>
            <a:r>
              <a:rPr lang="en-US" sz="2800" b="1" dirty="0" smtClean="0">
                <a:solidFill>
                  <a:srgbClr val="C00000"/>
                </a:solidFill>
              </a:rPr>
              <a:t>&amp;</a:t>
            </a:r>
            <a:r>
              <a:rPr lang="en-US" sz="2800" b="1" dirty="0" smtClean="0">
                <a:solidFill>
                  <a:schemeClr val="accent6"/>
                </a:solidFill>
              </a:rPr>
              <a:t/>
            </a:r>
            <a:br>
              <a:rPr lang="en-US" sz="2800" b="1" dirty="0" smtClean="0">
                <a:solidFill>
                  <a:schemeClr val="accent6"/>
                </a:solidFill>
              </a:rPr>
            </a:br>
            <a:r>
              <a:rPr lang="en-US" sz="2800" b="1" dirty="0" smtClean="0">
                <a:solidFill>
                  <a:schemeClr val="accent6"/>
                </a:solidFill>
              </a:rPr>
              <a:t>H2O/h1H2</a:t>
            </a:r>
            <a:endParaRPr lang="en-US" sz="2800" b="1" dirty="0" smtClean="0">
              <a:solidFill>
                <a:schemeClr val="accent1"/>
              </a:solidFill>
            </a:endParaRPr>
          </a:p>
          <a:p>
            <a:pPr marL="457200" lvl="1" indent="0">
              <a:buNone/>
            </a:pPr>
            <a:r>
              <a:rPr lang="en-US" sz="2800" b="1" dirty="0" smtClean="0">
                <a:solidFill>
                  <a:schemeClr val="accent4">
                    <a:lumMod val="75000"/>
                  </a:schemeClr>
                </a:solidFill>
              </a:rPr>
              <a:t>/n{1&amp;2&amp;3}</a:t>
            </a:r>
          </a:p>
          <a:p>
            <a:pPr marL="457200" lvl="1" indent="0">
              <a:buNone/>
            </a:pPr>
            <a:r>
              <a:rPr lang="en-US" sz="2800" b="1" dirty="0" smtClean="0">
                <a:solidFill>
                  <a:schemeClr val="accent1"/>
                </a:solidFill>
              </a:rPr>
              <a:t>/</a:t>
            </a:r>
            <a:r>
              <a:rPr lang="pl-PL" sz="2800" b="1" dirty="0" smtClean="0">
                <a:solidFill>
                  <a:schemeClr val="accent1"/>
                </a:solidFill>
              </a:rPr>
              <a:t>g{37wf-2&amp;10-15vf-2</a:t>
            </a:r>
            <a:r>
              <a:rPr lang="sk-SK" sz="2800" b="1" dirty="0" smtClean="0">
                <a:solidFill>
                  <a:schemeClr val="accent1"/>
                </a:solidFill>
              </a:rPr>
              <a:t>&amp;}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16436" y="2036620"/>
            <a:ext cx="4675909" cy="37981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alphabetical order of components</a:t>
            </a:r>
          </a:p>
          <a:p>
            <a:r>
              <a:rPr lang="en-US" sz="2400" dirty="0"/>
              <a:t>”</a:t>
            </a:r>
            <a:r>
              <a:rPr lang="en-US" sz="2400" b="1" dirty="0">
                <a:solidFill>
                  <a:srgbClr val="C00000"/>
                </a:solidFill>
              </a:rPr>
              <a:t>&amp;</a:t>
            </a:r>
            <a:r>
              <a:rPr lang="en-US" sz="2400" dirty="0"/>
              <a:t>" separates </a:t>
            </a:r>
            <a:r>
              <a:rPr lang="en-US" sz="2400" dirty="0" smtClean="0"/>
              <a:t>components</a:t>
            </a:r>
          </a:p>
          <a:p>
            <a:r>
              <a:rPr lang="en-US" sz="2400" dirty="0" smtClean="0"/>
              <a:t>”</a:t>
            </a:r>
            <a:r>
              <a:rPr lang="en-US" sz="2400" b="1" dirty="0" smtClean="0"/>
              <a:t>{}</a:t>
            </a:r>
            <a:r>
              <a:rPr lang="en-US" sz="2400" dirty="0" smtClean="0"/>
              <a:t>” denotes mixture groups</a:t>
            </a:r>
          </a:p>
          <a:p>
            <a:r>
              <a:rPr lang="en-US" sz="2400" dirty="0" smtClean="0"/>
              <a:t>“</a:t>
            </a: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/n</a:t>
            </a:r>
            <a:r>
              <a:rPr lang="en-US" sz="2400" dirty="0" smtClean="0"/>
              <a:t>” layer indexes components (e.g., order) </a:t>
            </a:r>
          </a:p>
          <a:p>
            <a:r>
              <a:rPr lang="en-US" sz="2400" dirty="0" smtClean="0"/>
              <a:t> “</a:t>
            </a:r>
            <a:r>
              <a:rPr lang="en-US" sz="2400" b="1" dirty="0" smtClean="0">
                <a:solidFill>
                  <a:schemeClr val="accent1"/>
                </a:solidFill>
              </a:rPr>
              <a:t>/g</a:t>
            </a:r>
            <a:r>
              <a:rPr lang="en-US" sz="2400" dirty="0" smtClean="0"/>
              <a:t>“ layer notates concentration </a:t>
            </a:r>
            <a:br>
              <a:rPr lang="en-US" sz="2400" dirty="0" smtClean="0"/>
            </a:br>
            <a:r>
              <a:rPr lang="en-US" sz="2400" dirty="0" smtClean="0"/>
              <a:t>(symbols detailed separately)</a:t>
            </a:r>
          </a:p>
          <a:p>
            <a:r>
              <a:rPr lang="en-US" sz="2400" dirty="0" smtClean="0"/>
              <a:t>(”</a:t>
            </a:r>
            <a:r>
              <a:rPr lang="en-US" sz="2400" dirty="0" err="1" smtClean="0"/>
              <a:t>MInChI</a:t>
            </a:r>
            <a:r>
              <a:rPr lang="en-US" sz="2400" dirty="0" smtClean="0"/>
              <a:t>=0.00.0S” version identifier)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127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FA9AA-3294-404D-B319-2B75C3DF66C7}" type="slidenum">
              <a:rPr lang="en-US" smtClean="0">
                <a:solidFill>
                  <a:srgbClr val="ECEDD1"/>
                </a:solidFill>
              </a:rPr>
              <a:pPr/>
              <a:t>15</a:t>
            </a:fld>
            <a:endParaRPr lang="en-US" dirty="0">
              <a:solidFill>
                <a:srgbClr val="ECEDD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Community Standards</a:t>
            </a:r>
            <a:endParaRPr lang="en-US" sz="4000" dirty="0"/>
          </a:p>
        </p:txBody>
      </p:sp>
      <p:pic>
        <p:nvPicPr>
          <p:cNvPr id="22531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" y="1831427"/>
            <a:ext cx="5413375" cy="3957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dirty="0"/>
              <a:t>ymbol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dirty="0"/>
              <a:t>omenclature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en-US" dirty="0"/>
              <a:t>or (Graphical Representations of)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  <a:r>
              <a:rPr lang="en-US" dirty="0" err="1"/>
              <a:t>lycans</a:t>
            </a:r>
            <a:r>
              <a:rPr lang="en-US" dirty="0"/>
              <a:t> (SNFG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Table from </a:t>
            </a:r>
            <a:r>
              <a:rPr lang="en-US" dirty="0" err="1" smtClean="0"/>
              <a:t>Ajit</a:t>
            </a:r>
            <a:r>
              <a:rPr lang="en-US" dirty="0" smtClean="0"/>
              <a:t> </a:t>
            </a:r>
            <a:r>
              <a:rPr lang="en-US" dirty="0" err="1" smtClean="0"/>
              <a:t>Varki’s</a:t>
            </a:r>
            <a:r>
              <a:rPr lang="en-US" dirty="0" smtClean="0"/>
              <a:t> Essentials for </a:t>
            </a:r>
            <a:r>
              <a:rPr lang="en-US" dirty="0" err="1" smtClean="0"/>
              <a:t>Glycobiology</a:t>
            </a:r>
            <a:r>
              <a:rPr lang="en-US" dirty="0" smtClean="0"/>
              <a:t>    3</a:t>
            </a:r>
            <a:r>
              <a:rPr lang="en-US" baseline="30000" dirty="0" smtClean="0"/>
              <a:t>rd</a:t>
            </a:r>
            <a:r>
              <a:rPr lang="en-US" dirty="0" smtClean="0"/>
              <a:t> edition available on     NCBI’s Bookshelf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AutoShape 5" descr="lactose biologic depic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271756" y="5419240"/>
            <a:ext cx="4006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https://www.ncbi.nlm.nih.gov/glycans/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41402" y="6239435"/>
            <a:ext cx="3333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Many community standards exist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28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FA9AA-3294-404D-B319-2B75C3DF66C7}" type="slidenum">
              <a:rPr lang="en-US" smtClean="0">
                <a:solidFill>
                  <a:srgbClr val="ECEDD1"/>
                </a:solidFill>
              </a:rPr>
              <a:pPr/>
              <a:t>16</a:t>
            </a:fld>
            <a:endParaRPr lang="en-US" dirty="0">
              <a:solidFill>
                <a:srgbClr val="ECEDD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SNFG for Lactose</a:t>
            </a:r>
            <a:endParaRPr lang="en-US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" y="1963779"/>
            <a:ext cx="5413375" cy="3692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172200" y="1363031"/>
            <a:ext cx="5181600" cy="4087495"/>
          </a:xfrm>
        </p:spPr>
        <p:txBody>
          <a:bodyPr/>
          <a:lstStyle/>
          <a:p>
            <a:r>
              <a:rPr lang="en-US" dirty="0"/>
              <a:t>Symbolic representation in action .. makes for pretty pictures that are way easier to interpret .. if you know what you are looking at …</a:t>
            </a:r>
          </a:p>
        </p:txBody>
      </p:sp>
      <p:pic>
        <p:nvPicPr>
          <p:cNvPr id="23556" name="Picture 4" descr="beta-D-Lacto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4290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47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Industry Standards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SMILES</a:t>
            </a:r>
          </a:p>
          <a:p>
            <a:r>
              <a:rPr lang="en-US" dirty="0" smtClean="0"/>
              <a:t>SMARTS</a:t>
            </a:r>
          </a:p>
          <a:p>
            <a:endParaRPr lang="en-US" dirty="0"/>
          </a:p>
          <a:p>
            <a:r>
              <a:rPr lang="en-US" dirty="0" smtClean="0"/>
              <a:t>Via Daylight Chemical Information Systems, Inc.</a:t>
            </a:r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sz="1800" dirty="0" smtClean="0"/>
              <a:t>(although last software release was Aug 2011)</a:t>
            </a:r>
            <a:endParaRPr lang="en-US" sz="1800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912" y="1825625"/>
            <a:ext cx="4980176" cy="408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6624305" y="5933743"/>
            <a:ext cx="38501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http://www.daylight.com/smiles/index.html</a:t>
            </a:r>
          </a:p>
        </p:txBody>
      </p:sp>
    </p:spTree>
    <p:extLst>
      <p:ext uri="{BB962C8B-B14F-4D97-AF65-F5344CB8AC3E}">
        <p14:creationId xmlns:p14="http://schemas.microsoft.com/office/powerpoint/2010/main" val="312921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Industry Standards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CTFile</a:t>
            </a:r>
            <a:r>
              <a:rPr lang="en-US" dirty="0" smtClean="0"/>
              <a:t> formats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ncludes SDF, MOL, CTAB</a:t>
            </a:r>
          </a:p>
          <a:p>
            <a:endParaRPr lang="en-US" dirty="0"/>
          </a:p>
          <a:p>
            <a:r>
              <a:rPr lang="en-US" dirty="0" smtClean="0"/>
              <a:t>Owned by BIOVIA</a:t>
            </a:r>
          </a:p>
          <a:p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070435"/>
            <a:ext cx="5181600" cy="359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630336" y="5752217"/>
            <a:ext cx="5429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http://accelrys.com/products/collaborative-science/biovia-draw/ctfile-no-fee.html</a:t>
            </a:r>
          </a:p>
        </p:txBody>
      </p:sp>
    </p:spTree>
    <p:extLst>
      <p:ext uri="{BB962C8B-B14F-4D97-AF65-F5344CB8AC3E}">
        <p14:creationId xmlns:p14="http://schemas.microsoft.com/office/powerpoint/2010/main" val="161590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have standards .. </a:t>
            </a:r>
            <a:r>
              <a:rPr lang="en-US" dirty="0"/>
              <a:t>s</a:t>
            </a:r>
            <a:r>
              <a:rPr lang="en-US" dirty="0" smtClean="0"/>
              <a:t>ome emerging and some in progress.  Great!  Job done.</a:t>
            </a:r>
            <a:endParaRPr lang="en-US" dirty="0"/>
          </a:p>
        </p:txBody>
      </p:sp>
      <p:pic>
        <p:nvPicPr>
          <p:cNvPr id="8194" name="Picture 2" descr="Image result for mission accomplished meme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680" y="2171700"/>
            <a:ext cx="512064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973167" y="5613708"/>
            <a:ext cx="4665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Image credit:</a:t>
            </a:r>
          </a:p>
          <a:p>
            <a:r>
              <a:rPr lang="en-US" sz="900" dirty="0" smtClean="0"/>
              <a:t>http</a:t>
            </a:r>
            <a:r>
              <a:rPr lang="en-US" sz="900" dirty="0"/>
              <a:t>://i0.kym-cdn.com/photos/images/original/000/038/471/20090129_prince2_560x375.jpg</a:t>
            </a:r>
          </a:p>
        </p:txBody>
      </p:sp>
    </p:spTree>
    <p:extLst>
      <p:ext uri="{BB962C8B-B14F-4D97-AF65-F5344CB8AC3E}">
        <p14:creationId xmlns:p14="http://schemas.microsoft.com/office/powerpoint/2010/main" val="284993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are multiple standard organizations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09637" y="1803400"/>
            <a:ext cx="2768600" cy="1994932"/>
            <a:chOff x="466605" y="1803400"/>
            <a:chExt cx="2768600" cy="1994932"/>
          </a:xfrm>
        </p:grpSpPr>
        <p:pic>
          <p:nvPicPr>
            <p:cNvPr id="2052" name="Picture 4" descr="https://rd-alliance.org/sites/all/themes/dotte/logo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605" y="1803400"/>
              <a:ext cx="2768600" cy="1562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639644" y="3429000"/>
              <a:ext cx="24225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20558A"/>
                  </a:solidFill>
                </a:rPr>
                <a:t>https://rd-alliance.org/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071513" y="1339604"/>
            <a:ext cx="3810000" cy="3518932"/>
            <a:chOff x="4071513" y="2006600"/>
            <a:chExt cx="3810000" cy="3518932"/>
          </a:xfrm>
        </p:grpSpPr>
        <p:pic>
          <p:nvPicPr>
            <p:cNvPr id="2054" name="Picture 6" descr="http://www.iupac-rome2016.it/wp-content/uploads/2015/07/lUPAC_logo_blocks_stack_RGB-300x239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1513" y="2006600"/>
              <a:ext cx="3810000" cy="3035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5010704" y="5156200"/>
              <a:ext cx="19316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20558A"/>
                  </a:solidFill>
                </a:rPr>
                <a:t>https://iupac.org/</a:t>
              </a:r>
            </a:p>
          </p:txBody>
        </p:sp>
      </p:grpSp>
      <p:sp>
        <p:nvSpPr>
          <p:cNvPr id="11" name="AutoShape 8" descr="Image result for codata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8824000" y="1803400"/>
            <a:ext cx="2538515" cy="2261685"/>
            <a:chOff x="8588597" y="1803400"/>
            <a:chExt cx="2538515" cy="2261685"/>
          </a:xfrm>
        </p:grpSpPr>
        <p:sp>
          <p:nvSpPr>
            <p:cNvPr id="10" name="Rectangle 9"/>
            <p:cNvSpPr/>
            <p:nvPr/>
          </p:nvSpPr>
          <p:spPr>
            <a:xfrm>
              <a:off x="8588597" y="3695753"/>
              <a:ext cx="25385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20558A"/>
                  </a:solidFill>
                </a:rPr>
                <a:t>http://www.codata.org/</a:t>
              </a:r>
            </a:p>
          </p:txBody>
        </p:sp>
        <p:pic>
          <p:nvPicPr>
            <p:cNvPr id="2058" name="Picture 10" descr="http://codata.org/blog/wp-content/uploads/2013/09/codata_logo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6318" y="1803400"/>
              <a:ext cx="2443073" cy="18944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/>
          <p:cNvGrpSpPr/>
          <p:nvPr/>
        </p:nvGrpSpPr>
        <p:grpSpPr>
          <a:xfrm>
            <a:off x="8438501" y="4511356"/>
            <a:ext cx="3309513" cy="1377553"/>
            <a:chOff x="8438501" y="4511356"/>
            <a:chExt cx="3309513" cy="1377553"/>
          </a:xfrm>
        </p:grpSpPr>
        <p:pic>
          <p:nvPicPr>
            <p:cNvPr id="2061" name="Picture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8501" y="4511356"/>
              <a:ext cx="3309513" cy="9986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8922969" y="5519577"/>
              <a:ext cx="23405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20558A"/>
                  </a:solidFill>
                </a:rPr>
                <a:t>https://www.cdisc.org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61608" y="4051300"/>
            <a:ext cx="2264658" cy="1896189"/>
            <a:chOff x="583873" y="4051300"/>
            <a:chExt cx="2264658" cy="1896189"/>
          </a:xfrm>
        </p:grpSpPr>
        <p:pic>
          <p:nvPicPr>
            <p:cNvPr id="2062" name="Picture 1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553" y="4051300"/>
              <a:ext cx="2019299" cy="157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583873" y="5578157"/>
              <a:ext cx="22646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20558A"/>
                  </a:solidFill>
                </a:rPr>
                <a:t>https://www.w3.org/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681404" y="1149730"/>
            <a:ext cx="2581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5">
                    <a:lumMod val="75000"/>
                    <a:lumOff val="25000"/>
                  </a:schemeClr>
                </a:solidFill>
              </a:rPr>
              <a:t>(small sampling below)</a:t>
            </a:r>
            <a:endParaRPr lang="en-US" sz="20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AutoShape 2" descr="International Union of Biochemistry and Molecular Biolog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International Union of Biochemistry and Molecular Biology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013" y="5010698"/>
            <a:ext cx="495300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5431855" y="6310263"/>
            <a:ext cx="18323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https://iubmb.org/</a:t>
            </a:r>
          </a:p>
        </p:txBody>
      </p:sp>
    </p:spTree>
    <p:extLst>
      <p:ext uri="{BB962C8B-B14F-4D97-AF65-F5344CB8AC3E}">
        <p14:creationId xmlns:p14="http://schemas.microsoft.com/office/powerpoint/2010/main" val="278564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so fast….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15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Chemical (structure) information is </a:t>
            </a:r>
            <a:r>
              <a:rPr lang="en-US" dirty="0" smtClean="0"/>
              <a:t>and remains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rather </a:t>
            </a:r>
            <a:r>
              <a:rPr lang="en-US" dirty="0"/>
              <a:t>troublesome...</a:t>
            </a:r>
          </a:p>
        </p:txBody>
      </p:sp>
      <p:pic>
        <p:nvPicPr>
          <p:cNvPr id="6147" name="Picture 3" descr="C:\Users\bolton\AppData\Local\Microsoft\Windows\Temporary Internet Files\Content.IE5\WTTCOYRZ\MC900423165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859" y="3632200"/>
            <a:ext cx="2437181" cy="243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13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ivyroses.com/Chemistry/Images/Elements-Mixtures-Compound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0" y="2663506"/>
            <a:ext cx="5522656" cy="155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Chemical information is not easy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How do you describe a chemical substance?</a:t>
            </a:r>
          </a:p>
          <a:p>
            <a:pPr lvl="1"/>
            <a:r>
              <a:rPr lang="en-US" sz="2000" dirty="0"/>
              <a:t>No </a:t>
            </a:r>
            <a:r>
              <a:rPr lang="en-US" sz="2000" dirty="0" smtClean="0"/>
              <a:t>standards for </a:t>
            </a:r>
            <a:r>
              <a:rPr lang="en-US" sz="2000" dirty="0"/>
              <a:t>meta data associated with chemical representation </a:t>
            </a:r>
            <a:r>
              <a:rPr lang="en-US" sz="1200" dirty="0"/>
              <a:t> (e.g., purity)</a:t>
            </a:r>
            <a:endParaRPr lang="en-US" sz="1400" dirty="0"/>
          </a:p>
          <a:p>
            <a:r>
              <a:rPr lang="en-US" sz="2000" dirty="0"/>
              <a:t>How do you describe a chemical mixture?</a:t>
            </a:r>
          </a:p>
          <a:p>
            <a:pPr lvl="1"/>
            <a:r>
              <a:rPr lang="en-US" sz="2000" dirty="0"/>
              <a:t>No standards </a:t>
            </a:r>
            <a:r>
              <a:rPr lang="en-US" sz="1400" dirty="0"/>
              <a:t>(</a:t>
            </a:r>
            <a:r>
              <a:rPr lang="en-US" sz="1400" dirty="0" err="1"/>
              <a:t>InChI</a:t>
            </a:r>
            <a:r>
              <a:rPr lang="en-US" sz="1400" dirty="0"/>
              <a:t>?)</a:t>
            </a:r>
            <a:r>
              <a:rPr lang="en-US" sz="2000" dirty="0"/>
              <a:t>, often free-form text</a:t>
            </a:r>
          </a:p>
          <a:p>
            <a:r>
              <a:rPr lang="en-US" sz="2000" dirty="0"/>
              <a:t>How do you describe a chemical  bioactivity?</a:t>
            </a:r>
          </a:p>
          <a:p>
            <a:pPr lvl="1"/>
            <a:r>
              <a:rPr lang="en-US" sz="2000" dirty="0"/>
              <a:t>Emerging standards, not widely adopted</a:t>
            </a:r>
          </a:p>
          <a:p>
            <a:pPr lvl="2"/>
            <a:r>
              <a:rPr lang="en-US" sz="1800" dirty="0"/>
              <a:t>Minimum Information About a Bioactive Entity (MIABE)</a:t>
            </a:r>
          </a:p>
          <a:p>
            <a:r>
              <a:rPr lang="en-US" sz="2000" dirty="0"/>
              <a:t>How do you draw a chemical structure?</a:t>
            </a:r>
          </a:p>
          <a:p>
            <a:pPr lvl="1"/>
            <a:r>
              <a:rPr lang="en-US" sz="2000" dirty="0"/>
              <a:t>IUPAC Graphical Representation Standards for Chemical Structure Diagrams</a:t>
            </a:r>
          </a:p>
          <a:p>
            <a:pPr lvl="2"/>
            <a:r>
              <a:rPr lang="en-US" sz="1800" dirty="0"/>
              <a:t>Not widely adopted, large pre-existing corpus</a:t>
            </a:r>
          </a:p>
          <a:p>
            <a:pPr lvl="2"/>
            <a:r>
              <a:rPr lang="en-US" sz="1800" dirty="0"/>
              <a:t>Not tuned for computer understanding</a:t>
            </a:r>
          </a:p>
          <a:p>
            <a:pPr lvl="1"/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379200" y="6324600"/>
            <a:ext cx="812800" cy="457200"/>
          </a:xfrm>
          <a:prstGeom prst="rect">
            <a:avLst/>
          </a:prstGeom>
        </p:spPr>
        <p:txBody>
          <a:bodyPr lIns="91440" tIns="45720" rIns="91440" bIns="45720"/>
          <a:lstStyle/>
          <a:p>
            <a:fld id="{0C9FA9AA-3294-404D-B319-2B75C3DF66C7}" type="slidenum">
              <a:rPr lang="en-US" smtClean="0">
                <a:solidFill>
                  <a:srgbClr val="ECEDD1"/>
                </a:solidFill>
              </a:rPr>
              <a:pPr/>
              <a:t>22</a:t>
            </a:fld>
            <a:endParaRPr lang="en-US" dirty="0">
              <a:solidFill>
                <a:srgbClr val="ECEDD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00800" y="6259573"/>
            <a:ext cx="4165600" cy="420756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r>
              <a:rPr lang="en-US" sz="1067" b="1" dirty="0">
                <a:solidFill>
                  <a:schemeClr val="bg1"/>
                </a:solidFill>
              </a:rPr>
              <a:t>Image credit:  </a:t>
            </a:r>
          </a:p>
          <a:p>
            <a:r>
              <a:rPr lang="en-US" sz="1067" b="1" dirty="0">
                <a:solidFill>
                  <a:schemeClr val="bg1"/>
                </a:solidFill>
              </a:rPr>
              <a:t>http://www.ivyroses.com/Chemistry/GCSE/What-is-a-substance.php</a:t>
            </a:r>
          </a:p>
        </p:txBody>
      </p:sp>
    </p:spTree>
    <p:extLst>
      <p:ext uri="{BB962C8B-B14F-4D97-AF65-F5344CB8AC3E}">
        <p14:creationId xmlns:p14="http://schemas.microsoft.com/office/powerpoint/2010/main" val="83953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ChangeArrowheads="1"/>
          </p:cNvSpPr>
          <p:nvPr/>
        </p:nvSpPr>
        <p:spPr bwMode="auto">
          <a:xfrm>
            <a:off x="609600" y="274639"/>
            <a:ext cx="11201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4267" dirty="0"/>
              <a:t>Variability of chemical information representation is a barrier for computer understanding</a:t>
            </a:r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457189" indent="-457189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b="1" dirty="0">
                <a:solidFill>
                  <a:schemeClr val="accent1"/>
                </a:solidFill>
              </a:rPr>
              <a:t>No “Global” rules or standards</a:t>
            </a:r>
          </a:p>
          <a:p>
            <a:pPr marL="990575" lvl="1" indent="-38099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667" dirty="0"/>
              <a:t>based on individual organizational needs</a:t>
            </a:r>
          </a:p>
          <a:p>
            <a:pPr marL="990575" lvl="1" indent="-38099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667" dirty="0"/>
              <a:t>often based on individual preferences</a:t>
            </a:r>
          </a:p>
          <a:p>
            <a:pPr marL="990575" lvl="1" indent="-38099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667" dirty="0"/>
              <a:t>“depictions” of chemical structures</a:t>
            </a:r>
          </a:p>
          <a:p>
            <a:pPr marL="990575" lvl="1" indent="-38099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067" dirty="0"/>
          </a:p>
          <a:p>
            <a:pPr marL="457189" indent="-457189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b="1" dirty="0">
                <a:solidFill>
                  <a:schemeClr val="accent1"/>
                </a:solidFill>
              </a:rPr>
              <a:t>Data from many organizations</a:t>
            </a:r>
          </a:p>
          <a:p>
            <a:pPr marL="990575" lvl="1" indent="-38099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667" dirty="0"/>
              <a:t>conflicting “business rules”</a:t>
            </a:r>
          </a:p>
          <a:p>
            <a:pPr marL="990575" lvl="1" indent="-38099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667" dirty="0"/>
              <a:t>previously unseen data representation schemes</a:t>
            </a:r>
          </a:p>
          <a:p>
            <a:pPr marL="990575" lvl="1" indent="-38099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667" dirty="0"/>
              <a:t>combinatorial ways of drawing the same structure</a:t>
            </a:r>
          </a:p>
        </p:txBody>
      </p:sp>
      <p:pic>
        <p:nvPicPr>
          <p:cNvPr id="21508" name="Picture 2" descr="C:\Users\bolton\AppData\Local\Microsoft\Windows\Temporary Internet Files\Content.IE5\85I26R4B\MC900366354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800" y="4445001"/>
            <a:ext cx="1217981" cy="1215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4" descr="C:\Users\bolton\AppData\Local\Microsoft\Windows\Temporary Internet Files\Content.IE5\85I26R4B\MC900326734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402" y="1803400"/>
            <a:ext cx="2418893" cy="1720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604001" y="599758"/>
            <a:ext cx="1608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u="sng" dirty="0"/>
              <a:t>and human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80272" y="926068"/>
            <a:ext cx="277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210301" y="3327400"/>
            <a:ext cx="4041548" cy="193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is what normalization is for .. we know how to do this .. just put it in my favorite software and it will fix everything!</a:t>
            </a:r>
          </a:p>
        </p:txBody>
      </p:sp>
    </p:spTree>
    <p:extLst>
      <p:ext uri="{BB962C8B-B14F-4D97-AF65-F5344CB8AC3E}">
        <p14:creationId xmlns:p14="http://schemas.microsoft.com/office/powerpoint/2010/main" val="47485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/>
          <p:cNvSpPr/>
          <p:nvPr/>
        </p:nvSpPr>
        <p:spPr>
          <a:xfrm>
            <a:off x="7010400" y="1701800"/>
            <a:ext cx="3251200" cy="31750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Rounded Rectangle 8"/>
          <p:cNvSpPr/>
          <p:nvPr/>
        </p:nvSpPr>
        <p:spPr>
          <a:xfrm>
            <a:off x="1828800" y="1701800"/>
            <a:ext cx="3251200" cy="3175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Resonance, </a:t>
            </a:r>
            <a:r>
              <a:rPr lang="en-US" sz="4000" dirty="0" err="1"/>
              <a:t>Tautomerism</a:t>
            </a:r>
            <a:r>
              <a:rPr lang="en-US" sz="4000" dirty="0"/>
              <a:t>, Ionization, and </a:t>
            </a:r>
            <a:r>
              <a:rPr lang="en-US" sz="4000" dirty="0" err="1"/>
              <a:t>Mesomerism</a:t>
            </a:r>
            <a:endParaRPr lang="en-US" sz="4000" dirty="0"/>
          </a:p>
        </p:txBody>
      </p:sp>
      <p:sp>
        <p:nvSpPr>
          <p:cNvPr id="16" name="Rounded Rectangle 15"/>
          <p:cNvSpPr/>
          <p:nvPr/>
        </p:nvSpPr>
        <p:spPr>
          <a:xfrm>
            <a:off x="1983649" y="3581400"/>
            <a:ext cx="2893153" cy="838200"/>
          </a:xfrm>
          <a:prstGeom prst="roundRect">
            <a:avLst/>
          </a:prstGeom>
          <a:solidFill>
            <a:schemeClr val="bg1">
              <a:lumMod val="9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2155679" y="1905002"/>
          <a:ext cx="819043" cy="793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" name="MDLDrawObject Class" r:id="rId3" imgW="819043" imgH="1057343" progId="">
                  <p:embed/>
                </p:oleObj>
              </mc:Choice>
              <mc:Fallback>
                <p:oleObj name="MDLDrawObject Class" r:id="rId3" imgW="819043" imgH="1057343" progId="">
                  <p:embed/>
                  <p:pic>
                    <p:nvPicPr>
                      <p:cNvPr id="17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5679" y="1905002"/>
                        <a:ext cx="819043" cy="79300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4038608" y="1905001"/>
          <a:ext cx="704777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" name="MDLDrawObject Class" r:id="rId5" imgW="704777" imgH="1181100" progId="">
                  <p:embed/>
                </p:oleObj>
              </mc:Choice>
              <mc:Fallback>
                <p:oleObj name="MDLDrawObject Class" r:id="rId5" imgW="704777" imgH="1181100" progId="">
                  <p:embed/>
                  <p:pic>
                    <p:nvPicPr>
                      <p:cNvPr id="18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8" y="1905001"/>
                        <a:ext cx="704777" cy="885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/>
          </p:nvPr>
        </p:nvGraphicFramePr>
        <p:xfrm>
          <a:off x="4038608" y="3601618"/>
          <a:ext cx="704777" cy="793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" name="MDLDrawObject Class" r:id="rId7" imgW="704777" imgH="1057343" progId="">
                  <p:embed/>
                </p:oleObj>
              </mc:Choice>
              <mc:Fallback>
                <p:oleObj name="MDLDrawObject Class" r:id="rId7" imgW="704777" imgH="1057343" progId="">
                  <p:embed/>
                  <p:pic>
                    <p:nvPicPr>
                      <p:cNvPr id="19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8" y="3601618"/>
                        <a:ext cx="704777" cy="79300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19"/>
          <p:cNvGrpSpPr/>
          <p:nvPr/>
        </p:nvGrpSpPr>
        <p:grpSpPr>
          <a:xfrm>
            <a:off x="3098801" y="2362200"/>
            <a:ext cx="660401" cy="76200"/>
            <a:chOff x="1371600" y="838200"/>
            <a:chExt cx="495301" cy="76200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1371600" y="838200"/>
              <a:ext cx="4953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1371601" y="914400"/>
              <a:ext cx="4953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22"/>
          <p:cNvGrpSpPr/>
          <p:nvPr/>
        </p:nvGrpSpPr>
        <p:grpSpPr>
          <a:xfrm rot="5400000">
            <a:off x="2241351" y="3092451"/>
            <a:ext cx="495301" cy="101600"/>
            <a:chOff x="1371600" y="838200"/>
            <a:chExt cx="495301" cy="76200"/>
          </a:xfrm>
        </p:grpSpPr>
        <p:cxnSp>
          <p:nvCxnSpPr>
            <p:cNvPr id="24" name="Straight Arrow Connector 23"/>
            <p:cNvCxnSpPr/>
            <p:nvPr/>
          </p:nvCxnSpPr>
          <p:spPr>
            <a:xfrm>
              <a:off x="1371600" y="838200"/>
              <a:ext cx="4953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1371601" y="914400"/>
              <a:ext cx="4953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25"/>
          <p:cNvGrpSpPr/>
          <p:nvPr/>
        </p:nvGrpSpPr>
        <p:grpSpPr>
          <a:xfrm rot="5400000">
            <a:off x="4117944" y="3092451"/>
            <a:ext cx="495301" cy="101600"/>
            <a:chOff x="1371600" y="838200"/>
            <a:chExt cx="495301" cy="76200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1371600" y="838200"/>
              <a:ext cx="4953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>
              <a:off x="1371601" y="914400"/>
              <a:ext cx="4953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/>
          <p:cNvCxnSpPr/>
          <p:nvPr/>
        </p:nvCxnSpPr>
        <p:spPr>
          <a:xfrm>
            <a:off x="3098799" y="3998119"/>
            <a:ext cx="660400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Object 29"/>
          <p:cNvGraphicFramePr>
            <a:graphicFrameLocks noChangeAspect="1"/>
          </p:cNvGraphicFramePr>
          <p:nvPr>
            <p:extLst/>
          </p:nvPr>
        </p:nvGraphicFramePr>
        <p:xfrm>
          <a:off x="2151696" y="3606454"/>
          <a:ext cx="704777" cy="793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" name="MDLDrawObject Class" r:id="rId9" imgW="704777" imgH="1057343" progId="">
                  <p:embed/>
                </p:oleObj>
              </mc:Choice>
              <mc:Fallback>
                <p:oleObj name="MDLDrawObject Class" r:id="rId9" imgW="704777" imgH="1057343" progId="">
                  <p:embed/>
                  <p:pic>
                    <p:nvPicPr>
                      <p:cNvPr id="3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1696" y="3606454"/>
                        <a:ext cx="704777" cy="79300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/>
          </p:nvPr>
        </p:nvGraphicFramePr>
        <p:xfrm>
          <a:off x="7270815" y="2135056"/>
          <a:ext cx="762045" cy="5500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" name="MDLDrawObject Class" r:id="rId11" imgW="762045" imgH="733357" progId="">
                  <p:embed/>
                </p:oleObj>
              </mc:Choice>
              <mc:Fallback>
                <p:oleObj name="MDLDrawObject Class" r:id="rId11" imgW="762045" imgH="733357" progId="">
                  <p:embed/>
                  <p:pic>
                    <p:nvPicPr>
                      <p:cNvPr id="31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0815" y="2135056"/>
                        <a:ext cx="762045" cy="5500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/>
          </p:nvPr>
        </p:nvGraphicFramePr>
        <p:xfrm>
          <a:off x="9175845" y="2135056"/>
          <a:ext cx="780955" cy="5500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" name="MDLDrawObject Class" r:id="rId13" imgW="780954" imgH="733357" progId="">
                  <p:embed/>
                </p:oleObj>
              </mc:Choice>
              <mc:Fallback>
                <p:oleObj name="MDLDrawObject Class" r:id="rId13" imgW="780954" imgH="733357" progId="">
                  <p:embed/>
                  <p:pic>
                    <p:nvPicPr>
                      <p:cNvPr id="32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75845" y="2135056"/>
                        <a:ext cx="780955" cy="5500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/>
          </p:nvPr>
        </p:nvGraphicFramePr>
        <p:xfrm>
          <a:off x="7281889" y="3793381"/>
          <a:ext cx="714503" cy="5500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" name="MDLDrawObject Class" r:id="rId15" imgW="714502" imgH="733357" progId="">
                  <p:embed/>
                </p:oleObj>
              </mc:Choice>
              <mc:Fallback>
                <p:oleObj name="MDLDrawObject Class" r:id="rId15" imgW="714502" imgH="733357" progId="">
                  <p:embed/>
                  <p:pic>
                    <p:nvPicPr>
                      <p:cNvPr id="33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1889" y="3793381"/>
                        <a:ext cx="714503" cy="5500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/>
          </p:nvPr>
        </p:nvGraphicFramePr>
        <p:xfrm>
          <a:off x="9178947" y="3756398"/>
          <a:ext cx="723956" cy="5858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5" name="MDLDrawObject Class" r:id="rId17" imgW="723956" imgH="781185" progId="">
                  <p:embed/>
                </p:oleObj>
              </mc:Choice>
              <mc:Fallback>
                <p:oleObj name="MDLDrawObject Class" r:id="rId17" imgW="723956" imgH="781185" progId="">
                  <p:embed/>
                  <p:pic>
                    <p:nvPicPr>
                      <p:cNvPr id="34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78947" y="3756398"/>
                        <a:ext cx="723956" cy="58588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34"/>
          <p:cNvGrpSpPr/>
          <p:nvPr/>
        </p:nvGrpSpPr>
        <p:grpSpPr>
          <a:xfrm>
            <a:off x="8261440" y="2371965"/>
            <a:ext cx="660401" cy="76200"/>
            <a:chOff x="1371600" y="838200"/>
            <a:chExt cx="495301" cy="76200"/>
          </a:xfrm>
        </p:grpSpPr>
        <p:cxnSp>
          <p:nvCxnSpPr>
            <p:cNvPr id="36" name="Straight Arrow Connector 35"/>
            <p:cNvCxnSpPr/>
            <p:nvPr/>
          </p:nvCxnSpPr>
          <p:spPr>
            <a:xfrm>
              <a:off x="1371600" y="838200"/>
              <a:ext cx="4953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>
              <a:off x="1371601" y="914400"/>
              <a:ext cx="4953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37"/>
          <p:cNvGrpSpPr/>
          <p:nvPr/>
        </p:nvGrpSpPr>
        <p:grpSpPr>
          <a:xfrm rot="5400000">
            <a:off x="7391488" y="3152029"/>
            <a:ext cx="495301" cy="101600"/>
            <a:chOff x="1371600" y="838200"/>
            <a:chExt cx="495301" cy="76200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1371600" y="838200"/>
              <a:ext cx="4953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H="1">
              <a:off x="1371601" y="914400"/>
              <a:ext cx="4953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40"/>
          <p:cNvGrpSpPr/>
          <p:nvPr/>
        </p:nvGrpSpPr>
        <p:grpSpPr>
          <a:xfrm rot="5400000">
            <a:off x="9293274" y="3152029"/>
            <a:ext cx="495301" cy="101600"/>
            <a:chOff x="1371600" y="838200"/>
            <a:chExt cx="495301" cy="76200"/>
          </a:xfrm>
        </p:grpSpPr>
        <p:cxnSp>
          <p:nvCxnSpPr>
            <p:cNvPr id="42" name="Straight Arrow Connector 41"/>
            <p:cNvCxnSpPr/>
            <p:nvPr/>
          </p:nvCxnSpPr>
          <p:spPr>
            <a:xfrm>
              <a:off x="1371600" y="838200"/>
              <a:ext cx="4953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1371601" y="914400"/>
              <a:ext cx="4953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Connector 43"/>
          <p:cNvCxnSpPr/>
          <p:nvPr/>
        </p:nvCxnSpPr>
        <p:spPr>
          <a:xfrm>
            <a:off x="8261437" y="4068391"/>
            <a:ext cx="660400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320801" y="4876801"/>
            <a:ext cx="68843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Which form does your software prefer?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370293" y="5710537"/>
            <a:ext cx="47661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Which form do you prefer?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035198" y="6453506"/>
            <a:ext cx="3524619" cy="2974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333" dirty="0"/>
              <a:t>Special thanks to Roger Sayle and </a:t>
            </a:r>
            <a:r>
              <a:rPr lang="de-DE" sz="1333" dirty="0"/>
              <a:t>Volker Hähnke</a:t>
            </a:r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323280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Metals and Oxygen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How to interpret a Metal-Oxygen bond?</a:t>
            </a:r>
          </a:p>
          <a:p>
            <a:pPr lvl="1"/>
            <a:r>
              <a:rPr lang="en-US" sz="2800" dirty="0"/>
              <a:t>Metal oxide?</a:t>
            </a:r>
          </a:p>
          <a:p>
            <a:pPr lvl="1"/>
            <a:r>
              <a:rPr lang="en-US" sz="2800" dirty="0"/>
              <a:t>Metal hydride?</a:t>
            </a:r>
          </a:p>
          <a:p>
            <a:pPr lvl="1"/>
            <a:r>
              <a:rPr lang="en-US" sz="2800" dirty="0"/>
              <a:t>Metal hydrate?</a:t>
            </a:r>
          </a:p>
          <a:p>
            <a:r>
              <a:rPr lang="en-US" sz="3600" dirty="0"/>
              <a:t>Missing hydrogens .. use of covalent bonds                 .. no metal bonds .. missing 3-D structure</a:t>
            </a:r>
          </a:p>
          <a:p>
            <a:pPr lvl="1"/>
            <a:r>
              <a:rPr lang="en-US" sz="2800" dirty="0"/>
              <a:t>High-spin, low-spin?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05600" y="2717801"/>
            <a:ext cx="17251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0040027" y="3746500"/>
            <a:ext cx="2006600" cy="2496523"/>
            <a:chOff x="7486650" y="2657475"/>
            <a:chExt cx="1504950" cy="1872392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6650" y="2657475"/>
              <a:ext cx="1504950" cy="151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7678010" y="4183618"/>
              <a:ext cx="1074044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Iron oxide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9844849" y="1397000"/>
            <a:ext cx="1988493" cy="1496715"/>
            <a:chOff x="7315200" y="1414463"/>
            <a:chExt cx="1491370" cy="1122536"/>
          </a:xfrm>
        </p:grpSpPr>
        <p:pic>
          <p:nvPicPr>
            <p:cNvPr id="16390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0600" y="1414463"/>
              <a:ext cx="1228725" cy="771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7315200" y="2190750"/>
              <a:ext cx="149137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Iron hydroxide</a:t>
              </a:r>
            </a:p>
          </p:txBody>
        </p:sp>
      </p:grpSp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150" y="177800"/>
            <a:ext cx="1308100" cy="119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784" y="5103317"/>
            <a:ext cx="11684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860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Normalization of chemical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2124077"/>
            <a:ext cx="10515600" cy="3930650"/>
          </a:xfrm>
        </p:spPr>
        <p:txBody>
          <a:bodyPr>
            <a:noAutofit/>
          </a:bodyPr>
          <a:lstStyle/>
          <a:p>
            <a:r>
              <a:rPr lang="en-US" sz="3600" dirty="0" smtClean="0"/>
              <a:t>Comes </a:t>
            </a:r>
            <a:r>
              <a:rPr lang="en-US" sz="3600" dirty="0"/>
              <a:t>in many forms and types</a:t>
            </a:r>
          </a:p>
          <a:p>
            <a:pPr lvl="1"/>
            <a:r>
              <a:rPr lang="en-US" sz="3200" dirty="0">
                <a:solidFill>
                  <a:srgbClr val="0070C0"/>
                </a:solidFill>
              </a:rPr>
              <a:t>Typically, a hidden (behind the scenes) </a:t>
            </a:r>
            <a:r>
              <a:rPr lang="en-US" sz="3200" dirty="0" smtClean="0">
                <a:solidFill>
                  <a:srgbClr val="0070C0"/>
                </a:solidFill>
              </a:rPr>
              <a:t>modification 	</a:t>
            </a:r>
            <a:r>
              <a:rPr lang="en-US" sz="3200" dirty="0">
                <a:solidFill>
                  <a:srgbClr val="0070C0"/>
                </a:solidFill>
              </a:rPr>
              <a:t>	 of input </a:t>
            </a:r>
            <a:r>
              <a:rPr lang="en-US" sz="3200" dirty="0" smtClean="0">
                <a:solidFill>
                  <a:srgbClr val="0070C0"/>
                </a:solidFill>
              </a:rPr>
              <a:t>data to </a:t>
            </a:r>
            <a:r>
              <a:rPr lang="en-US" sz="3200" dirty="0">
                <a:solidFill>
                  <a:srgbClr val="0070C0"/>
                </a:solidFill>
              </a:rPr>
              <a:t>fit the task at hand</a:t>
            </a:r>
          </a:p>
          <a:p>
            <a:pPr lvl="2"/>
            <a:r>
              <a:rPr lang="en-US" sz="2400" dirty="0"/>
              <a:t>Valence corrections (add charge, remove hydrogen)</a:t>
            </a:r>
          </a:p>
          <a:p>
            <a:pPr lvl="2"/>
            <a:r>
              <a:rPr lang="en-US" sz="2400" dirty="0">
                <a:solidFill>
                  <a:schemeClr val="accent4"/>
                </a:solidFill>
              </a:rPr>
              <a:t>Hydrogen handling (add, remove, explicit</a:t>
            </a:r>
            <a:r>
              <a:rPr lang="en-US" sz="2400" dirty="0">
                <a:solidFill>
                  <a:schemeClr val="accent4"/>
                </a:solidFill>
                <a:sym typeface="Wingdings" panose="05000000000000000000" pitchFamily="2" charset="2"/>
              </a:rPr>
              <a:t></a:t>
            </a:r>
            <a:r>
              <a:rPr lang="en-US" sz="2400" dirty="0">
                <a:solidFill>
                  <a:schemeClr val="accent4"/>
                </a:solidFill>
              </a:rPr>
              <a:t>implicit)</a:t>
            </a:r>
          </a:p>
          <a:p>
            <a:pPr lvl="2"/>
            <a:r>
              <a:rPr lang="en-US" sz="2400" dirty="0"/>
              <a:t>Aromaticity handling (bond type conversion to/from)</a:t>
            </a:r>
          </a:p>
          <a:p>
            <a:pPr lvl="2"/>
            <a:r>
              <a:rPr lang="en-US" sz="2400" dirty="0">
                <a:solidFill>
                  <a:schemeClr val="accent4"/>
                </a:solidFill>
              </a:rPr>
              <a:t>Mobile hydrogen determination 				</a:t>
            </a:r>
            <a:r>
              <a:rPr lang="en-US" sz="2400" dirty="0" smtClean="0">
                <a:solidFill>
                  <a:schemeClr val="accent4"/>
                </a:solidFill>
              </a:rPr>
              <a:t>          (</a:t>
            </a:r>
            <a:r>
              <a:rPr lang="en-US" sz="2400" dirty="0">
                <a:solidFill>
                  <a:schemeClr val="accent4"/>
                </a:solidFill>
              </a:rPr>
              <a:t>tautomer assignment)</a:t>
            </a:r>
          </a:p>
        </p:txBody>
      </p:sp>
      <p:pic>
        <p:nvPicPr>
          <p:cNvPr id="23554" name="Picture 2" descr="Image result for nitro grou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99" y="2819400"/>
            <a:ext cx="1320800" cy="132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1" y="3835402"/>
            <a:ext cx="1320799" cy="132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Image result for nitro group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99" y="4851400"/>
            <a:ext cx="1320800" cy="132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400" y="1295401"/>
            <a:ext cx="248920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0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299" y="5010366"/>
            <a:ext cx="3067049" cy="786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978400" y="6021626"/>
            <a:ext cx="5689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Image credits:</a:t>
            </a:r>
          </a:p>
          <a:p>
            <a:r>
              <a:rPr lang="en-US" sz="800" dirty="0"/>
              <a:t>http://54.83.47.241/sites/default/files/hydrogenAtoms01.gif</a:t>
            </a:r>
          </a:p>
          <a:p>
            <a:r>
              <a:rPr lang="en-US" sz="800" dirty="0"/>
              <a:t>http://1.bp.blogspot.com/-FFB98pV370M/TglQWNfpUiI/AAAAAAAAAXk/VaQCwlNHpK0/w1200-h630-p-k-no-nu/Tautomers1.gif</a:t>
            </a:r>
          </a:p>
          <a:p>
            <a:r>
              <a:rPr lang="en-US" sz="800" dirty="0"/>
              <a:t>http://1.bp.blogspot.com/_vBTAS8Q6YJM/SfgxAwh_FPI/AAAAAAAAAF4/r8pomA1LnZM/s320/PhN%2B%28O-%29O.png</a:t>
            </a:r>
          </a:p>
          <a:p>
            <a:r>
              <a:rPr lang="en-US" sz="800" dirty="0"/>
              <a:t>http://4.bp.blogspot.com/_vBTAS8Q6YJM/SfgyY8HGwhI/AAAAAAAAAGI/WGfxyZxNTUo/s320/PhN%28%3DO%292.png</a:t>
            </a:r>
          </a:p>
          <a:p>
            <a:r>
              <a:rPr lang="en-US" sz="800" dirty="0"/>
              <a:t>http://2.bp.blogspot.com/_vBTAS8Q6YJM/Sfgxr2U8I5I/AAAAAAAAAGA/hllHzcoyiYY/s320/PhNO2.png</a:t>
            </a:r>
          </a:p>
        </p:txBody>
      </p:sp>
    </p:spTree>
    <p:extLst>
      <p:ext uri="{BB962C8B-B14F-4D97-AF65-F5344CB8AC3E}">
        <p14:creationId xmlns:p14="http://schemas.microsoft.com/office/powerpoint/2010/main" val="105546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Normalization is a part of everything we do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  <a:p>
            <a:r>
              <a:rPr lang="en-US" sz="3200" dirty="0"/>
              <a:t>2-D coordinate generation (also known as ‘clean’)</a:t>
            </a:r>
          </a:p>
          <a:p>
            <a:pPr lvl="1"/>
            <a:r>
              <a:rPr lang="en-US" sz="2667" dirty="0"/>
              <a:t>Placement of wedge/hash bonds</a:t>
            </a:r>
          </a:p>
          <a:p>
            <a:pPr lvl="1"/>
            <a:r>
              <a:rPr lang="en-US" sz="2667" dirty="0"/>
              <a:t>Parity designation</a:t>
            </a:r>
          </a:p>
          <a:p>
            <a:pPr lvl="1"/>
            <a:r>
              <a:rPr lang="en-US" sz="2667" dirty="0"/>
              <a:t>Aromaticity “o” in rings</a:t>
            </a:r>
          </a:p>
        </p:txBody>
      </p:sp>
      <p:pic>
        <p:nvPicPr>
          <p:cNvPr id="16386" name="Picture 2" descr="Image result for 2d coordinate generation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963" y="1600201"/>
            <a:ext cx="3394075" cy="45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890890" y="6172200"/>
            <a:ext cx="41656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Image credit:</a:t>
            </a:r>
          </a:p>
          <a:p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https://docs.eyesopen.com/toolkits/python/_images/2DCoordinateGgenerationSteps.png</a:t>
            </a:r>
          </a:p>
        </p:txBody>
      </p:sp>
    </p:spTree>
    <p:extLst>
      <p:ext uri="{BB962C8B-B14F-4D97-AF65-F5344CB8AC3E}">
        <p14:creationId xmlns:p14="http://schemas.microsoft.com/office/powerpoint/2010/main" val="52287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Normalization is a part of everything we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  <a:p>
            <a:r>
              <a:rPr lang="en-US" sz="3200" dirty="0"/>
              <a:t>Aromaticity or </a:t>
            </a:r>
            <a:r>
              <a:rPr lang="en-US" sz="3200" dirty="0" err="1"/>
              <a:t>Kekulization</a:t>
            </a:r>
            <a:endParaRPr lang="en-US" sz="3200" dirty="0"/>
          </a:p>
          <a:p>
            <a:pPr lvl="1"/>
            <a:r>
              <a:rPr lang="en-US" sz="2667" dirty="0"/>
              <a:t>Often applied when reading or writing SMILES</a:t>
            </a:r>
          </a:p>
          <a:p>
            <a:pPr lvl="1"/>
            <a:r>
              <a:rPr lang="en-US" sz="2667" dirty="0"/>
              <a:t>Tautomer handling</a:t>
            </a:r>
          </a:p>
          <a:p>
            <a:pPr lvl="1"/>
            <a:r>
              <a:rPr lang="en-US" sz="2667" dirty="0"/>
              <a:t>Depictions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6265784" y="5957040"/>
            <a:ext cx="445964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Image credit:</a:t>
            </a:r>
          </a:p>
          <a:p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http://11452-presscdn-0-51.pagely.netdna-cdn.com/wp-content/uploads/2017/03/0-summary-e1490383445739.png</a:t>
            </a:r>
          </a:p>
        </p:txBody>
      </p:sp>
      <p:pic>
        <p:nvPicPr>
          <p:cNvPr id="15368" name="Picture 8" descr="Image result for aromaticity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0" y="1785196"/>
            <a:ext cx="5384800" cy="415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3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0" y="1499383"/>
            <a:ext cx="5384800" cy="129744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Normalization algorithms (and vendors) do not interpret the same information in the same way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Explicit and Implicit Hydrogens: Taking liberties with valence</a:t>
            </a:r>
          </a:p>
          <a:p>
            <a:pPr lvl="1"/>
            <a:r>
              <a:rPr lang="en-US" sz="2000" dirty="0"/>
              <a:t>Myth #1: There is a single universal valence model</a:t>
            </a:r>
          </a:p>
          <a:p>
            <a:pPr lvl="1"/>
            <a:r>
              <a:rPr lang="en-US" sz="2000" dirty="0"/>
              <a:t>Myth #2: Valence models follow simple patterns</a:t>
            </a:r>
          </a:p>
          <a:p>
            <a:pPr lvl="1"/>
            <a:r>
              <a:rPr lang="en-US" sz="2000" dirty="0"/>
              <a:t>Myth #3: A connection table representing a molecule is interpreted the same way by all programs</a:t>
            </a:r>
          </a:p>
          <a:p>
            <a:pPr lvl="1"/>
            <a:r>
              <a:rPr lang="en-US" sz="2000" dirty="0"/>
              <a:t>Myth #4: Everything is broken in cheminformatics and nothing can be done to fix it</a:t>
            </a:r>
          </a:p>
        </p:txBody>
      </p:sp>
      <p:pic>
        <p:nvPicPr>
          <p:cNvPr id="19458" name="Picture 2" descr="Image result for smiles aromaticity models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00" y="2819401"/>
            <a:ext cx="4673600" cy="350886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72000" y="6180893"/>
            <a:ext cx="6096000" cy="74917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67" dirty="0"/>
              <a:t>Image </a:t>
            </a:r>
            <a:r>
              <a:rPr lang="en-US" sz="1067" dirty="0" err="1"/>
              <a:t>credita</a:t>
            </a:r>
            <a:r>
              <a:rPr lang="en-US" sz="1067" dirty="0"/>
              <a:t>:</a:t>
            </a:r>
          </a:p>
          <a:p>
            <a:r>
              <a:rPr lang="en-US" sz="1067" dirty="0"/>
              <a:t>https://docs.eyesopen.com/toolkits/python/_images/OEAssignAromaticFlags_Difference.png</a:t>
            </a:r>
          </a:p>
          <a:p>
            <a:r>
              <a:rPr lang="en-US" sz="1067" dirty="0"/>
              <a:t>https://image.slidesharecdn.com/saylerdkitperspective-130419041155-phpapp02/95/cheminformatics-toolkits-a-personal-perspective-22-638.jpg?cb=1366344772</a:t>
            </a:r>
          </a:p>
        </p:txBody>
      </p:sp>
      <p:sp>
        <p:nvSpPr>
          <p:cNvPr id="6" name="Rectangle 5"/>
          <p:cNvSpPr/>
          <p:nvPr/>
        </p:nvSpPr>
        <p:spPr>
          <a:xfrm>
            <a:off x="609600" y="5359401"/>
            <a:ext cx="5080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From blog: https://nextmovesoftware.com/blog/2013/02/27/explicit-and-implicit-hydrogens-taking-liberties-with-valence/</a:t>
            </a:r>
          </a:p>
        </p:txBody>
      </p:sp>
    </p:spTree>
    <p:extLst>
      <p:ext uri="{BB962C8B-B14F-4D97-AF65-F5344CB8AC3E}">
        <p14:creationId xmlns:p14="http://schemas.microsoft.com/office/powerpoint/2010/main" val="112421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UPAC | International Union of Pure and Applied Chemist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44" y="520700"/>
            <a:ext cx="432435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5357308" y="365125"/>
            <a:ext cx="5996492" cy="1325563"/>
          </a:xfrm>
        </p:spPr>
        <p:txBody>
          <a:bodyPr/>
          <a:lstStyle/>
          <a:p>
            <a:r>
              <a:rPr lang="en-US" dirty="0" smtClean="0"/>
              <a:t>Standards examples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Nomenclature</a:t>
            </a:r>
          </a:p>
          <a:p>
            <a:pPr lvl="1"/>
            <a:r>
              <a:rPr lang="en-US" dirty="0" smtClean="0"/>
              <a:t>Chemical naming</a:t>
            </a:r>
          </a:p>
          <a:p>
            <a:pPr lvl="2"/>
            <a:r>
              <a:rPr lang="en-US" dirty="0" smtClean="0"/>
              <a:t>Used in </a:t>
            </a:r>
            <a:r>
              <a:rPr lang="en-US" dirty="0"/>
              <a:t>software </a:t>
            </a:r>
            <a:r>
              <a:rPr lang="en-US" dirty="0" smtClean="0"/>
              <a:t>for </a:t>
            </a:r>
            <a:r>
              <a:rPr lang="en-US" dirty="0" err="1" smtClean="0"/>
              <a:t>structure</a:t>
            </a:r>
            <a:r>
              <a:rPr lang="en-US" dirty="0" err="1" smtClean="0">
                <a:sym typeface="Wingdings" panose="05000000000000000000" pitchFamily="2" charset="2"/>
              </a:rPr>
              <a:t></a:t>
            </a:r>
            <a:r>
              <a:rPr lang="en-US" dirty="0" err="1" smtClean="0"/>
              <a:t>name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name</a:t>
            </a:r>
            <a:r>
              <a:rPr lang="en-US" dirty="0" err="1" smtClean="0">
                <a:sym typeface="Wingdings" panose="05000000000000000000" pitchFamily="2" charset="2"/>
              </a:rPr>
              <a:t></a:t>
            </a:r>
            <a:r>
              <a:rPr lang="en-US" dirty="0" err="1" smtClean="0"/>
              <a:t>structure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chemeClr val="accent5">
                    <a:lumMod val="75000"/>
                    <a:lumOff val="25000"/>
                  </a:schemeClr>
                </a:solidFill>
              </a:rPr>
              <a:t>Biological Line notations (with IUBMB) for saccharides, proteins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Terminology</a:t>
            </a:r>
          </a:p>
          <a:p>
            <a:pPr lvl="2"/>
            <a:r>
              <a:rPr lang="en-US" dirty="0" smtClean="0">
                <a:solidFill>
                  <a:srgbClr val="C00000"/>
                </a:solidFill>
              </a:rPr>
              <a:t>Color books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159654" y="2239003"/>
            <a:ext cx="510360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beta-D-arabino-hex-2-ulofuranosyl alpha-D-</a:t>
            </a:r>
            <a:r>
              <a:rPr lang="en-US" sz="2000" dirty="0" err="1" smtClean="0"/>
              <a:t>gluco</a:t>
            </a:r>
            <a:r>
              <a:rPr lang="en-US" sz="2000" dirty="0" smtClean="0"/>
              <a:t>-</a:t>
            </a:r>
            <a:r>
              <a:rPr lang="en-US" sz="2000" dirty="0" err="1" smtClean="0"/>
              <a:t>hexopyranoside</a:t>
            </a:r>
            <a:endParaRPr lang="en-US" sz="2000" dirty="0" smtClean="0"/>
          </a:p>
          <a:p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</p:txBody>
      </p:sp>
      <p:sp>
        <p:nvSpPr>
          <p:cNvPr id="20" name="Rectangle 19"/>
          <p:cNvSpPr/>
          <p:nvPr/>
        </p:nvSpPr>
        <p:spPr>
          <a:xfrm>
            <a:off x="6159654" y="3567074"/>
            <a:ext cx="16898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chemeClr val="accent5">
                    <a:lumMod val="75000"/>
                    <a:lumOff val="25000"/>
                  </a:schemeClr>
                </a:solidFill>
              </a:rPr>
              <a:t>Glc</a:t>
            </a:r>
            <a:r>
              <a:rPr lang="en-US" sz="2000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(a1-2b)</a:t>
            </a:r>
            <a:r>
              <a:rPr lang="en-US" sz="2000" dirty="0" err="1">
                <a:solidFill>
                  <a:schemeClr val="accent5">
                    <a:lumMod val="75000"/>
                    <a:lumOff val="25000"/>
                  </a:schemeClr>
                </a:solidFill>
              </a:rPr>
              <a:t>Fruf</a:t>
            </a:r>
            <a:endParaRPr lang="en-US" sz="20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76" name="Picture 4" descr="Sucro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754" y="2759337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6159654" y="4718180"/>
            <a:ext cx="9964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Sucrose</a:t>
            </a:r>
          </a:p>
        </p:txBody>
      </p:sp>
    </p:spTree>
    <p:extLst>
      <p:ext uri="{BB962C8B-B14F-4D97-AF65-F5344CB8AC3E}">
        <p14:creationId xmlns:p14="http://schemas.microsoft.com/office/powerpoint/2010/main" val="271477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Normalization is tricky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Software (almost always) does normalization by default (cannot turn off?)</a:t>
            </a:r>
          </a:p>
          <a:p>
            <a:r>
              <a:rPr lang="en-US" sz="2400" dirty="0"/>
              <a:t>Different software does different normalization</a:t>
            </a:r>
          </a:p>
          <a:p>
            <a:r>
              <a:rPr lang="en-US" sz="2400" dirty="0"/>
              <a:t>Same software, but different version, is different software!</a:t>
            </a:r>
          </a:p>
          <a:p>
            <a:r>
              <a:rPr lang="en-US" sz="2400" dirty="0"/>
              <a:t>There are a zillion edge cases where algorithms go wrong .. seriously wrong .. meaning your structures are corrupted</a:t>
            </a:r>
          </a:p>
        </p:txBody>
      </p:sp>
      <p:pic>
        <p:nvPicPr>
          <p:cNvPr id="20482" name="Picture 2" descr="9H-Fluorene-9,9-diylradical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226" y="3652118"/>
            <a:ext cx="2268913" cy="226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61480" y="5712885"/>
            <a:ext cx="1913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Still </a:t>
            </a:r>
            <a:r>
              <a:rPr lang="en-US" sz="2400" dirty="0" err="1"/>
              <a:t>fluorene</a:t>
            </a:r>
            <a:r>
              <a:rPr lang="en-US" sz="2400" dirty="0"/>
              <a:t>?</a:t>
            </a:r>
          </a:p>
        </p:txBody>
      </p:sp>
      <p:pic>
        <p:nvPicPr>
          <p:cNvPr id="20484" name="Picture 4" descr="FLUORE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399" y="3513248"/>
            <a:ext cx="2407783" cy="240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534401" y="3196762"/>
            <a:ext cx="1293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Fluorene</a:t>
            </a:r>
            <a:endParaRPr lang="en-US" sz="2400" dirty="0"/>
          </a:p>
        </p:txBody>
      </p:sp>
      <p:pic>
        <p:nvPicPr>
          <p:cNvPr id="20486" name="Picture 6" descr="Image result for FLUORE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00" y="1498601"/>
            <a:ext cx="3208797" cy="173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ight Arrow 7"/>
          <p:cNvSpPr/>
          <p:nvPr/>
        </p:nvSpPr>
        <p:spPr>
          <a:xfrm rot="5228514">
            <a:off x="7888756" y="3157648"/>
            <a:ext cx="609600" cy="711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Right Arrow 12"/>
          <p:cNvSpPr/>
          <p:nvPr/>
        </p:nvSpPr>
        <p:spPr>
          <a:xfrm rot="5228514">
            <a:off x="9920756" y="3157648"/>
            <a:ext cx="609600" cy="711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Rectangle 8"/>
          <p:cNvSpPr/>
          <p:nvPr/>
        </p:nvSpPr>
        <p:spPr>
          <a:xfrm>
            <a:off x="5811141" y="6273800"/>
            <a:ext cx="47552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Image credit</a:t>
            </a: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  <a:p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http://orgsyn.org/httphandlers/substancetooltip.ashx?id=1783</a:t>
            </a:r>
          </a:p>
        </p:txBody>
      </p:sp>
    </p:spTree>
    <p:extLst>
      <p:ext uri="{BB962C8B-B14F-4D97-AF65-F5344CB8AC3E}">
        <p14:creationId xmlns:p14="http://schemas.microsoft.com/office/powerpoint/2010/main" val="287525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Normalization is a part of everything we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sz="1067" dirty="0"/>
          </a:p>
          <a:p>
            <a:endParaRPr lang="en-US" sz="1067" dirty="0"/>
          </a:p>
          <a:p>
            <a:endParaRPr lang="en-US" sz="1067" dirty="0"/>
          </a:p>
          <a:p>
            <a:r>
              <a:rPr lang="en-US" sz="3200" dirty="0" err="1"/>
              <a:t>Stereochemical</a:t>
            </a:r>
            <a:r>
              <a:rPr lang="en-US" sz="3200" dirty="0"/>
              <a:t> detection </a:t>
            </a:r>
            <a:r>
              <a:rPr lang="en-US" sz="3200" dirty="0" smtClean="0"/>
              <a:t>and </a:t>
            </a:r>
            <a:r>
              <a:rPr lang="en-US" sz="3200" dirty="0"/>
              <a:t>assignment</a:t>
            </a:r>
          </a:p>
        </p:txBody>
      </p:sp>
      <p:pic>
        <p:nvPicPr>
          <p:cNvPr id="17410" name="Picture 2" descr="Image result for stereochemical detection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549" y="1600201"/>
            <a:ext cx="5218903" cy="45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502400" y="6248320"/>
            <a:ext cx="396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Image credit:</a:t>
            </a:r>
          </a:p>
          <a:p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http://openbabel.org/dev-api/tetranonplanar.png</a:t>
            </a:r>
          </a:p>
        </p:txBody>
      </p:sp>
      <p:pic>
        <p:nvPicPr>
          <p:cNvPr id="17412" name="Picture 4" descr="Image result for ambiguous stere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3632201"/>
            <a:ext cx="5350933" cy="119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829389" y="4861913"/>
            <a:ext cx="486021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Image credit:</a:t>
            </a:r>
          </a:p>
          <a:p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https://static-content.springer.com/esm/art%3A10.1186%2F1471-2105-7-517/MediaObjects/12859_2006_1256_MOESM5_ESM.png</a:t>
            </a:r>
          </a:p>
        </p:txBody>
      </p:sp>
    </p:spTree>
    <p:extLst>
      <p:ext uri="{BB962C8B-B14F-4D97-AF65-F5344CB8AC3E}">
        <p14:creationId xmlns:p14="http://schemas.microsoft.com/office/powerpoint/2010/main" val="60594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Chemical toolkits don’t behave the same</a:t>
            </a:r>
            <a:br>
              <a:rPr lang="en-US" sz="4800" dirty="0"/>
            </a:br>
            <a:r>
              <a:rPr lang="en-US" sz="4800" dirty="0"/>
              <a:t>for the same structure</a:t>
            </a:r>
          </a:p>
        </p:txBody>
      </p:sp>
      <p:pic>
        <p:nvPicPr>
          <p:cNvPr id="17426" name="Picture 18" descr="https://image.slidesharecdn.com/johnmayfieldbuildingonsandinchifall17-170816175715/95/building-on-sand-standard-inchis-on-nonstandard-molfiles-1-638.jpg?cb=1502906501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87" y="1878593"/>
            <a:ext cx="5384800" cy="404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8" name="Picture 20" descr="https://image.slidesharecdn.com/johnmayfieldbuildingonsandinchifall17-170816175715/95/building-on-sand-standard-inchis-on-nonstandard-molfiles-2-638.jpg?cb=15029065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30" y="1892512"/>
            <a:ext cx="5347716" cy="401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0" name="Picture 22" descr="https://image.slidesharecdn.com/johnmayfieldbuildingonsandinchifall17-170816175715/95/building-on-sand-standard-inchis-on-nonstandard-molfiles-3-638.jpg?cb=15029065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30" y="1892512"/>
            <a:ext cx="5347716" cy="401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2" name="Picture 24" descr="https://image.slidesharecdn.com/johnmayfieldbuildingonsandinchifall17-170816175715/95/building-on-sand-standard-inchis-on-nonstandard-molfiles-4-638.jpg?cb=150290650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30" y="1892512"/>
            <a:ext cx="5347716" cy="401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4" name="Picture 26" descr="https://image.slidesharecdn.com/johnmayfieldbuildingonsandinchifall17-170816175715/95/building-on-sand-standard-inchis-on-nonstandard-molfiles-5-638.jpg?cb=150290650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30" y="1892512"/>
            <a:ext cx="5347716" cy="401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6" name="Picture 28" descr="https://image.slidesharecdn.com/johnmayfieldbuildingonsandinchifall17-170816175715/95/building-on-sand-standard-inchis-on-nonstandard-molfiles-6-638.jpg?cb=150290650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30" y="1892512"/>
            <a:ext cx="5347716" cy="401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8" name="Picture 30" descr="https://image.slidesharecdn.com/johnmayfieldbuildingonsandinchifall17-170816175715/95/building-on-sand-standard-inchis-on-nonstandard-molfiles-7-638.jpg?cb=150290650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30" y="1892512"/>
            <a:ext cx="5347716" cy="401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40" name="Picture 32" descr="https://image.slidesharecdn.com/johnmayfieldbuildingonsandinchifall17-170816175715/95/building-on-sand-standard-inchis-on-nonstandard-molfiles-8-638.jpg?cb=150290650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30" y="1892512"/>
            <a:ext cx="5347716" cy="401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42" name="Picture 34" descr="https://image.slidesharecdn.com/johnmayfieldbuildingonsandinchifall17-170816175715/95/building-on-sand-standard-inchis-on-nonstandard-molfiles-9-638.jpg?cb=150290650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30" y="1892512"/>
            <a:ext cx="5347716" cy="401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6" descr="https://image.slidesharecdn.com/opencipacsfall17-170820171856/95/cinf-17-comparing-cahningoldprelog-rule-implementations-the-need-for-an-open-cip-1-638.jpg?cb=1503249600"/>
          <p:cNvPicPr>
            <a:picLocks noGrp="1" noChangeAspect="1" noChangeArrowheads="1"/>
          </p:cNvPicPr>
          <p:nvPr>
            <p:ph sz="half" idx="2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84" y="1950583"/>
            <a:ext cx="5384800" cy="404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https://image.slidesharecdn.com/opencipacsfall17-170820171856/95/cinf-17-comparing-cahningoldprelog-rule-implementations-the-need-for-an-open-cip-16-638.jpg?cb=150324960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227" y="1964503"/>
            <a:ext cx="5347716" cy="401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s://image.slidesharecdn.com/opencipacsfall17-170820171856/95/cinf-17-comparing-cahningoldprelog-rule-implementations-the-need-for-an-open-cip-17-638.jpg?cb=150324960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227" y="1964503"/>
            <a:ext cx="5347716" cy="401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https://image.slidesharecdn.com/opencipacsfall17-170820171856/95/cinf-17-comparing-cahningoldprelog-rule-implementations-the-need-for-an-open-cip-18-638.jpg?cb=150324960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227" y="1964503"/>
            <a:ext cx="5347716" cy="401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https://image.slidesharecdn.com/opencipacsfall17-170820171856/95/cinf-17-comparing-cahningoldprelog-rule-implementations-the-need-for-an-open-cip-19-638.jpg?cb=1503249600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227" y="1964503"/>
            <a:ext cx="5347716" cy="401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8" name="Picture 10" descr="https://image.slidesharecdn.com/opencipacsfall17-170820171856/95/cinf-17-comparing-cahningoldprelog-rule-implementations-the-need-for-an-open-cip-20-638.jpg?cb=150324960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227" y="1964503"/>
            <a:ext cx="5347716" cy="401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0" name="Picture 12" descr="https://image.slidesharecdn.com/opencipacsfall17-170820171856/95/cinf-17-comparing-cahningoldprelog-rule-implementations-the-need-for-an-open-cip-21-638.jpg?cb=1503249600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227" y="1964503"/>
            <a:ext cx="5347716" cy="401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2" name="Picture 14" descr="https://image.slidesharecdn.com/opencipacsfall17-170820171856/95/cinf-17-comparing-cahningoldprelog-rule-implementations-the-need-for-an-open-cip-24-638.jpg?cb=1503249600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227" y="1964503"/>
            <a:ext cx="5347716" cy="401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221505" y="3569267"/>
            <a:ext cx="5827059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dirty="0"/>
              <a:t>‘Owner’ of industry standards can change things on a whim .. irrespective of community usage of format</a:t>
            </a:r>
          </a:p>
        </p:txBody>
      </p:sp>
    </p:spTree>
    <p:extLst>
      <p:ext uri="{BB962C8B-B14F-4D97-AF65-F5344CB8AC3E}">
        <p14:creationId xmlns:p14="http://schemas.microsoft.com/office/powerpoint/2010/main" val="232093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Where has this structure been?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745160494"/>
              </p:ext>
            </p:extLst>
          </p:nvPr>
        </p:nvGraphicFramePr>
        <p:xfrm>
          <a:off x="1574800" y="1377580"/>
          <a:ext cx="9042400" cy="490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448800" y="3530600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Chemical file format interconversion can be </a:t>
            </a:r>
            <a:r>
              <a:rPr lang="en-US" sz="2400" dirty="0" err="1"/>
              <a:t>lossy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2311401"/>
            <a:ext cx="2438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Export between file format flavors can result in reinterpretation of structure (2-D coordinates, atom types, bond types, etc.)</a:t>
            </a:r>
          </a:p>
        </p:txBody>
      </p:sp>
    </p:spTree>
    <p:extLst>
      <p:ext uri="{BB962C8B-B14F-4D97-AF65-F5344CB8AC3E}">
        <p14:creationId xmlns:p14="http://schemas.microsoft.com/office/powerpoint/2010/main" val="253717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With whom has this structure been?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154298162"/>
              </p:ext>
            </p:extLst>
          </p:nvPr>
        </p:nvGraphicFramePr>
        <p:xfrm>
          <a:off x="1473200" y="1377580"/>
          <a:ext cx="9245600" cy="490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448800" y="3530600"/>
            <a:ext cx="2641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Different software packages may ‘normalize’ your chemical structure in different ways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8000" y="2514600"/>
            <a:ext cx="2641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Different structure packages support structural information content to different extents</a:t>
            </a:r>
          </a:p>
        </p:txBody>
      </p:sp>
    </p:spTree>
    <p:extLst>
      <p:ext uri="{BB962C8B-B14F-4D97-AF65-F5344CB8AC3E}">
        <p14:creationId xmlns:p14="http://schemas.microsoft.com/office/powerpoint/2010/main" val="268035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flow of information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583270544"/>
              </p:ext>
            </p:extLst>
          </p:nvPr>
        </p:nvGraphicFramePr>
        <p:xfrm>
          <a:off x="4744134" y="1920875"/>
          <a:ext cx="6975437" cy="3930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72999" y="2474045"/>
            <a:ext cx="5588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Algorithms interpret information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Can introduce ambiguity, errors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Later use can mislead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Now cycle this many times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Need ways to lock down knowledge so not corrupted</a:t>
            </a:r>
          </a:p>
        </p:txBody>
      </p:sp>
    </p:spTree>
    <p:extLst>
      <p:ext uri="{BB962C8B-B14F-4D97-AF65-F5344CB8AC3E}">
        <p14:creationId xmlns:p14="http://schemas.microsoft.com/office/powerpoint/2010/main" val="422523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0" name="Picture 54" descr="E:\Standardization\Depictions_NNN\001_NN=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74835" y="3429002"/>
            <a:ext cx="1257300" cy="942975"/>
          </a:xfrm>
          <a:prstGeom prst="rect">
            <a:avLst/>
          </a:prstGeom>
          <a:noFill/>
        </p:spPr>
      </p:pic>
      <p:pic>
        <p:nvPicPr>
          <p:cNvPr id="4151" name="Picture 55" descr="E:\Standardization\Depictions_NNN\002_N=[N+]=[N-]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59869" y="3429002"/>
            <a:ext cx="1257300" cy="942975"/>
          </a:xfrm>
          <a:prstGeom prst="rect">
            <a:avLst/>
          </a:prstGeom>
          <a:noFill/>
        </p:spPr>
      </p:pic>
      <p:pic>
        <p:nvPicPr>
          <p:cNvPr id="4152" name="Picture 56" descr="E:\Standardization\Depictions_NNN\003_NNN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44902" y="3429002"/>
            <a:ext cx="1257300" cy="942975"/>
          </a:xfrm>
          <a:prstGeom prst="rect">
            <a:avLst/>
          </a:prstGeom>
          <a:noFill/>
        </p:spPr>
      </p:pic>
      <p:pic>
        <p:nvPicPr>
          <p:cNvPr id="4153" name="Picture 57" descr="E:\Standardization\Depictions_NNN\004_[NH-]N=N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29935" y="3429002"/>
            <a:ext cx="1257300" cy="942975"/>
          </a:xfrm>
          <a:prstGeom prst="rect">
            <a:avLst/>
          </a:prstGeom>
          <a:noFill/>
        </p:spPr>
      </p:pic>
      <p:pic>
        <p:nvPicPr>
          <p:cNvPr id="4154" name="Picture 58" descr="E:\Standardization\Depictions_NNN\005_NN=[NH2+]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14969" y="3429002"/>
            <a:ext cx="1257300" cy="942975"/>
          </a:xfrm>
          <a:prstGeom prst="rect">
            <a:avLst/>
          </a:prstGeom>
          <a:noFill/>
        </p:spPr>
      </p:pic>
      <p:pic>
        <p:nvPicPr>
          <p:cNvPr id="4155" name="Picture 59" descr="E:\Standardization\Depictions_NNN\006_[NH-][N+]#N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" y="3429002"/>
            <a:ext cx="1257300" cy="942975"/>
          </a:xfrm>
          <a:prstGeom prst="rect">
            <a:avLst/>
          </a:prstGeom>
          <a:noFill/>
        </p:spPr>
      </p:pic>
      <p:pic>
        <p:nvPicPr>
          <p:cNvPr id="4156" name="Picture 60" descr="E:\Standardization\Depictions_NNN\007_N=[N+]=N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0934702" y="2514602"/>
            <a:ext cx="1257300" cy="942975"/>
          </a:xfrm>
          <a:prstGeom prst="rect">
            <a:avLst/>
          </a:prstGeom>
          <a:noFill/>
        </p:spPr>
      </p:pic>
      <p:pic>
        <p:nvPicPr>
          <p:cNvPr id="4157" name="Picture 61" descr="E:\Standardization\Depictions_NNN\008_[NH3+]NN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719735" y="2514602"/>
            <a:ext cx="1257300" cy="942975"/>
          </a:xfrm>
          <a:prstGeom prst="rect">
            <a:avLst/>
          </a:prstGeom>
          <a:noFill/>
        </p:spPr>
      </p:pic>
      <p:pic>
        <p:nvPicPr>
          <p:cNvPr id="4158" name="Picture 62" descr="E:\Standardization\Depictions_NNN\009_[NH3+]N=N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504769" y="2514602"/>
            <a:ext cx="1257300" cy="942975"/>
          </a:xfrm>
          <a:prstGeom prst="rect">
            <a:avLst/>
          </a:prstGeom>
          <a:noFill/>
        </p:spPr>
      </p:pic>
      <p:pic>
        <p:nvPicPr>
          <p:cNvPr id="4159" name="Picture 63" descr="E:\Standardization\Depictions_NNN\010_N[N-]N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289802" y="2514602"/>
            <a:ext cx="1257300" cy="942975"/>
          </a:xfrm>
          <a:prstGeom prst="rect">
            <a:avLst/>
          </a:prstGeom>
          <a:noFill/>
        </p:spPr>
      </p:pic>
      <p:pic>
        <p:nvPicPr>
          <p:cNvPr id="4160" name="Picture 64" descr="E:\Standardization\Depictions_NNN\011_N=N#N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074835" y="2514602"/>
            <a:ext cx="1257300" cy="942975"/>
          </a:xfrm>
          <a:prstGeom prst="rect">
            <a:avLst/>
          </a:prstGeom>
          <a:noFill/>
        </p:spPr>
      </p:pic>
      <p:pic>
        <p:nvPicPr>
          <p:cNvPr id="4161" name="Picture 65" descr="E:\Standardization\Depictions_NNN\012_[N-]=[N+]=[N-].jp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859869" y="2514602"/>
            <a:ext cx="1257300" cy="942975"/>
          </a:xfrm>
          <a:prstGeom prst="rect">
            <a:avLst/>
          </a:prstGeom>
          <a:noFill/>
        </p:spPr>
      </p:pic>
      <p:pic>
        <p:nvPicPr>
          <p:cNvPr id="4162" name="Picture 66" descr="E:\Standardization\Depictions_NNN\013_[NH3+][N-][NH3+].jp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644902" y="2514602"/>
            <a:ext cx="1257300" cy="942975"/>
          </a:xfrm>
          <a:prstGeom prst="rect">
            <a:avLst/>
          </a:prstGeom>
          <a:noFill/>
        </p:spPr>
      </p:pic>
      <p:pic>
        <p:nvPicPr>
          <p:cNvPr id="4163" name="Picture 67" descr="E:\Standardization\Depictions_NNN\014_[NH3]=NN.jp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429935" y="2514602"/>
            <a:ext cx="1257300" cy="942975"/>
          </a:xfrm>
          <a:prstGeom prst="rect">
            <a:avLst/>
          </a:prstGeom>
          <a:noFill/>
        </p:spPr>
      </p:pic>
      <p:pic>
        <p:nvPicPr>
          <p:cNvPr id="4164" name="Picture 68" descr="E:\Standardization\Depictions_NNN\015_[NH4]NN.jp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214969" y="2514602"/>
            <a:ext cx="1257300" cy="942975"/>
          </a:xfrm>
          <a:prstGeom prst="rect">
            <a:avLst/>
          </a:prstGeom>
          <a:noFill/>
        </p:spPr>
      </p:pic>
      <p:pic>
        <p:nvPicPr>
          <p:cNvPr id="4165" name="Picture 69" descr="E:\Standardization\Depictions_NNN\016_[NH4]N=N.jp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" y="2514602"/>
            <a:ext cx="1257300" cy="942975"/>
          </a:xfrm>
          <a:prstGeom prst="rect">
            <a:avLst/>
          </a:prstGeom>
          <a:noFill/>
        </p:spPr>
      </p:pic>
      <p:pic>
        <p:nvPicPr>
          <p:cNvPr id="4166" name="Picture 70" descr="E:\Standardization\Depictions_NNN\017_N[N+]#N.jpg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10934702" y="1676402"/>
            <a:ext cx="1257300" cy="942975"/>
          </a:xfrm>
          <a:prstGeom prst="rect">
            <a:avLst/>
          </a:prstGeom>
          <a:noFill/>
        </p:spPr>
      </p:pic>
      <p:pic>
        <p:nvPicPr>
          <p:cNvPr id="4167" name="Picture 71" descr="E:\Standardization\Depictions_NNN\018_N=N=N.jpg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9719735" y="1676402"/>
            <a:ext cx="1257300" cy="942975"/>
          </a:xfrm>
          <a:prstGeom prst="rect">
            <a:avLst/>
          </a:prstGeom>
          <a:noFill/>
        </p:spPr>
      </p:pic>
      <p:pic>
        <p:nvPicPr>
          <p:cNvPr id="4168" name="Picture 72" descr="E:\Standardization\Depictions_NNN\019_[NH3+][N-]N.jpg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8504769" y="1676402"/>
            <a:ext cx="1257300" cy="942975"/>
          </a:xfrm>
          <a:prstGeom prst="rect">
            <a:avLst/>
          </a:prstGeom>
          <a:noFill/>
        </p:spPr>
      </p:pic>
      <p:pic>
        <p:nvPicPr>
          <p:cNvPr id="4169" name="Picture 73" descr="E:\Standardization\Depictions_NNN\020_[NH3+]N=[NH2+].jpg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7289802" y="1676402"/>
            <a:ext cx="1257300" cy="942975"/>
          </a:xfrm>
          <a:prstGeom prst="rect">
            <a:avLst/>
          </a:prstGeom>
          <a:noFill/>
        </p:spPr>
      </p:pic>
      <p:pic>
        <p:nvPicPr>
          <p:cNvPr id="4170" name="Picture 74" descr="E:\Standardization\Depictions_NNN\021_[NH2+]=[N+]=[N-].jpg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6074835" y="1676402"/>
            <a:ext cx="1257300" cy="942975"/>
          </a:xfrm>
          <a:prstGeom prst="rect">
            <a:avLst/>
          </a:prstGeom>
          <a:noFill/>
        </p:spPr>
      </p:pic>
      <p:pic>
        <p:nvPicPr>
          <p:cNvPr id="4171" name="Picture 75" descr="E:\Standardization\Depictions_NNN\022_[NH3]=[N+]=[N-].jpg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4859869" y="1676402"/>
            <a:ext cx="1257300" cy="942975"/>
          </a:xfrm>
          <a:prstGeom prst="rect">
            <a:avLst/>
          </a:prstGeom>
          <a:noFill/>
        </p:spPr>
      </p:pic>
      <p:pic>
        <p:nvPicPr>
          <p:cNvPr id="4172" name="Picture 76" descr="E:\Standardization\Depictions_NNN\023_[NH3+]N[NH3+].jpg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3644902" y="1676402"/>
            <a:ext cx="1257300" cy="942975"/>
          </a:xfrm>
          <a:prstGeom prst="rect">
            <a:avLst/>
          </a:prstGeom>
          <a:noFill/>
        </p:spPr>
      </p:pic>
      <p:pic>
        <p:nvPicPr>
          <p:cNvPr id="4173" name="Picture 77" descr="E:\Standardization\Depictions_NNN\024_NN=[N-].jpg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2429935" y="1676402"/>
            <a:ext cx="1257300" cy="942975"/>
          </a:xfrm>
          <a:prstGeom prst="rect">
            <a:avLst/>
          </a:prstGeom>
          <a:noFill/>
        </p:spPr>
      </p:pic>
      <p:pic>
        <p:nvPicPr>
          <p:cNvPr id="4174" name="Picture 78" descr="E:\Standardization\Depictions_NNN\025_[NH2+]=[N+]=N.jpg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1214969" y="1676402"/>
            <a:ext cx="1257300" cy="942975"/>
          </a:xfrm>
          <a:prstGeom prst="rect">
            <a:avLst/>
          </a:prstGeom>
          <a:noFill/>
        </p:spPr>
      </p:pic>
      <p:pic>
        <p:nvPicPr>
          <p:cNvPr id="4175" name="Picture 79" descr="E:\Standardization\Depictions_NNN\026_[NH3]=N=N.jpg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2" y="1676402"/>
            <a:ext cx="1257300" cy="942975"/>
          </a:xfrm>
          <a:prstGeom prst="rect">
            <a:avLst/>
          </a:prstGeom>
          <a:noFill/>
        </p:spPr>
      </p:pic>
      <p:pic>
        <p:nvPicPr>
          <p:cNvPr id="4176" name="Picture 80" descr="E:\Standardization\Depictions_NNN\027_[NH][N][NH].jpg"/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10934702" y="762002"/>
            <a:ext cx="1257300" cy="942975"/>
          </a:xfrm>
          <a:prstGeom prst="rect">
            <a:avLst/>
          </a:prstGeom>
          <a:noFill/>
        </p:spPr>
      </p:pic>
      <p:pic>
        <p:nvPicPr>
          <p:cNvPr id="4177" name="Picture 81" descr="E:\Standardization\Depictions_NNN\028_[NH4]N=[NH2+].jpg"/>
          <p:cNvPicPr>
            <a:picLocks noChangeAspect="1" noChangeArrowheads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9719735" y="762002"/>
            <a:ext cx="1257300" cy="942975"/>
          </a:xfrm>
          <a:prstGeom prst="rect">
            <a:avLst/>
          </a:prstGeom>
          <a:noFill/>
        </p:spPr>
      </p:pic>
      <p:pic>
        <p:nvPicPr>
          <p:cNvPr id="4178" name="Picture 82" descr="E:\Standardization\Depictions_NNN\029_N[NH2+]N.jpg"/>
          <p:cNvPicPr>
            <a:picLocks noChangeAspect="1" noChangeArrowheads="1"/>
          </p:cNvPicPr>
          <p:nvPr/>
        </p:nvPicPr>
        <p:blipFill>
          <a:blip r:embed="rId31" cstate="print"/>
          <a:srcRect/>
          <a:stretch>
            <a:fillRect/>
          </a:stretch>
        </p:blipFill>
        <p:spPr bwMode="auto">
          <a:xfrm>
            <a:off x="8504769" y="762002"/>
            <a:ext cx="1257300" cy="942975"/>
          </a:xfrm>
          <a:prstGeom prst="rect">
            <a:avLst/>
          </a:prstGeom>
          <a:noFill/>
        </p:spPr>
      </p:pic>
      <p:pic>
        <p:nvPicPr>
          <p:cNvPr id="4179" name="Picture 83" descr="E:\Standardization\Depictions_NNN\030_NN[NH-].jpg"/>
          <p:cNvPicPr>
            <a:picLocks noChangeAspect="1" noChangeArrowheads="1"/>
          </p:cNvPicPr>
          <p:nvPr/>
        </p:nvPicPr>
        <p:blipFill>
          <a:blip r:embed="rId32" cstate="print"/>
          <a:srcRect/>
          <a:stretch>
            <a:fillRect/>
          </a:stretch>
        </p:blipFill>
        <p:spPr bwMode="auto">
          <a:xfrm>
            <a:off x="7289802" y="762002"/>
            <a:ext cx="1257300" cy="942975"/>
          </a:xfrm>
          <a:prstGeom prst="rect">
            <a:avLst/>
          </a:prstGeom>
          <a:noFill/>
        </p:spPr>
      </p:pic>
      <p:pic>
        <p:nvPicPr>
          <p:cNvPr id="4180" name="Picture 84" descr="E:\Standardization\Depictions_NNN\031_N[NH+]=N.jpg"/>
          <p:cNvPicPr>
            <a:picLocks noChangeAspect="1" noChangeArrowheads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6074835" y="762002"/>
            <a:ext cx="1257300" cy="942975"/>
          </a:xfrm>
          <a:prstGeom prst="rect">
            <a:avLst/>
          </a:prstGeom>
          <a:noFill/>
        </p:spPr>
      </p:pic>
      <p:pic>
        <p:nvPicPr>
          <p:cNvPr id="4181" name="Picture 85" descr="E:\Standardization\Depictions_NNN\032_N[NH+]=[N-].jpg"/>
          <p:cNvPicPr>
            <a:picLocks noChangeAspect="1" noChangeArrowheads="1"/>
          </p:cNvPicPr>
          <p:nvPr/>
        </p:nvPicPr>
        <p:blipFill>
          <a:blip r:embed="rId34" cstate="print"/>
          <a:srcRect/>
          <a:stretch>
            <a:fillRect/>
          </a:stretch>
        </p:blipFill>
        <p:spPr bwMode="auto">
          <a:xfrm>
            <a:off x="4859869" y="762002"/>
            <a:ext cx="1257300" cy="942975"/>
          </a:xfrm>
          <a:prstGeom prst="rect">
            <a:avLst/>
          </a:prstGeom>
          <a:noFill/>
        </p:spPr>
      </p:pic>
      <p:pic>
        <p:nvPicPr>
          <p:cNvPr id="4182" name="Picture 86" descr="E:\Standardization\Depictions_NNN\033_N=[N]=[N-].jpg"/>
          <p:cNvPicPr>
            <a:picLocks noChangeAspect="1" noChangeArrowheads="1"/>
          </p:cNvPicPr>
          <p:nvPr/>
        </p:nvPicPr>
        <p:blipFill>
          <a:blip r:embed="rId35" cstate="print"/>
          <a:srcRect/>
          <a:stretch>
            <a:fillRect/>
          </a:stretch>
        </p:blipFill>
        <p:spPr bwMode="auto">
          <a:xfrm>
            <a:off x="3644902" y="762002"/>
            <a:ext cx="1257300" cy="942975"/>
          </a:xfrm>
          <a:prstGeom prst="rect">
            <a:avLst/>
          </a:prstGeom>
          <a:noFill/>
        </p:spPr>
      </p:pic>
      <p:pic>
        <p:nvPicPr>
          <p:cNvPr id="4183" name="Picture 87" descr="E:\Standardization\Depictions_NNN\034_[NH3]N=N.jpg"/>
          <p:cNvPicPr>
            <a:picLocks noChangeAspect="1" noChangeArrowheads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2429935" y="762002"/>
            <a:ext cx="1257300" cy="942975"/>
          </a:xfrm>
          <a:prstGeom prst="rect">
            <a:avLst/>
          </a:prstGeom>
          <a:noFill/>
        </p:spPr>
      </p:pic>
      <p:pic>
        <p:nvPicPr>
          <p:cNvPr id="4184" name="Picture 88" descr="E:\Standardization\Depictions_NNN\035_N=N=[N-].jpg"/>
          <p:cNvPicPr>
            <a:picLocks noChangeAspect="1" noChangeArrowheads="1"/>
          </p:cNvPicPr>
          <p:nvPr/>
        </p:nvPicPr>
        <p:blipFill>
          <a:blip r:embed="rId37" cstate="print"/>
          <a:srcRect/>
          <a:stretch>
            <a:fillRect/>
          </a:stretch>
        </p:blipFill>
        <p:spPr bwMode="auto">
          <a:xfrm>
            <a:off x="1214969" y="762002"/>
            <a:ext cx="1257300" cy="942975"/>
          </a:xfrm>
          <a:prstGeom prst="rect">
            <a:avLst/>
          </a:prstGeom>
          <a:noFill/>
        </p:spPr>
      </p:pic>
      <p:pic>
        <p:nvPicPr>
          <p:cNvPr id="4185" name="Picture 89" descr="E:\Standardization\Depictions_NNN\036_[NH2+]=N[NH-].jpg"/>
          <p:cNvPicPr>
            <a:picLocks noChangeAspect="1" noChangeArrowheads="1"/>
          </p:cNvPicPr>
          <p:nvPr/>
        </p:nvPicPr>
        <p:blipFill>
          <a:blip r:embed="rId38" cstate="print"/>
          <a:srcRect/>
          <a:stretch>
            <a:fillRect/>
          </a:stretch>
        </p:blipFill>
        <p:spPr bwMode="auto">
          <a:xfrm>
            <a:off x="2" y="762002"/>
            <a:ext cx="1257300" cy="942975"/>
          </a:xfrm>
          <a:prstGeom prst="rect">
            <a:avLst/>
          </a:prstGeom>
          <a:noFill/>
        </p:spPr>
      </p:pic>
      <p:pic>
        <p:nvPicPr>
          <p:cNvPr id="4186" name="Picture 90" descr="E:\Standardization\Depictions_NNN\037_[NH3]=N[NH3+].jpg"/>
          <p:cNvPicPr>
            <a:picLocks noChangeAspect="1" noChangeArrowheads="1"/>
          </p:cNvPicPr>
          <p:nvPr/>
        </p:nvPicPr>
        <p:blipFill>
          <a:blip r:embed="rId39" cstate="print"/>
          <a:srcRect/>
          <a:stretch>
            <a:fillRect/>
          </a:stretch>
        </p:blipFill>
        <p:spPr bwMode="auto">
          <a:xfrm>
            <a:off x="10934702" y="-152400"/>
            <a:ext cx="1257300" cy="942975"/>
          </a:xfrm>
          <a:prstGeom prst="rect">
            <a:avLst/>
          </a:prstGeom>
          <a:noFill/>
        </p:spPr>
      </p:pic>
      <p:pic>
        <p:nvPicPr>
          <p:cNvPr id="4187" name="Picture 91" descr="E:\Standardization\Depictions_NNN\038_[NH2]=NN.jpg"/>
          <p:cNvPicPr>
            <a:picLocks noChangeAspect="1" noChangeArrowheads="1"/>
          </p:cNvPicPr>
          <p:nvPr/>
        </p:nvPicPr>
        <p:blipFill>
          <a:blip r:embed="rId40" cstate="print"/>
          <a:srcRect/>
          <a:stretch>
            <a:fillRect/>
          </a:stretch>
        </p:blipFill>
        <p:spPr bwMode="auto">
          <a:xfrm>
            <a:off x="9719735" y="-152400"/>
            <a:ext cx="1257300" cy="942975"/>
          </a:xfrm>
          <a:prstGeom prst="rect">
            <a:avLst/>
          </a:prstGeom>
          <a:noFill/>
        </p:spPr>
      </p:pic>
      <p:pic>
        <p:nvPicPr>
          <p:cNvPr id="4188" name="Picture 92" descr="E:\Standardization\Depictions_NNN\039_[NH-]N[NH-].jpg"/>
          <p:cNvPicPr>
            <a:picLocks noChangeAspect="1" noChangeArrowheads="1"/>
          </p:cNvPicPr>
          <p:nvPr/>
        </p:nvPicPr>
        <p:blipFill>
          <a:blip r:embed="rId41" cstate="print"/>
          <a:srcRect/>
          <a:stretch>
            <a:fillRect/>
          </a:stretch>
        </p:blipFill>
        <p:spPr bwMode="auto">
          <a:xfrm>
            <a:off x="8504769" y="-152400"/>
            <a:ext cx="1257300" cy="942975"/>
          </a:xfrm>
          <a:prstGeom prst="rect">
            <a:avLst/>
          </a:prstGeom>
          <a:noFill/>
        </p:spPr>
      </p:pic>
      <p:pic>
        <p:nvPicPr>
          <p:cNvPr id="4189" name="Picture 93" descr="E:\Standardization\Depictions_NNN\040_[NH-][NH2+][NH-].jpg"/>
          <p:cNvPicPr>
            <a:picLocks noChangeAspect="1" noChangeArrowheads="1"/>
          </p:cNvPicPr>
          <p:nvPr/>
        </p:nvPicPr>
        <p:blipFill>
          <a:blip r:embed="rId42" cstate="print"/>
          <a:srcRect/>
          <a:stretch>
            <a:fillRect/>
          </a:stretch>
        </p:blipFill>
        <p:spPr bwMode="auto">
          <a:xfrm>
            <a:off x="7289802" y="-152400"/>
            <a:ext cx="1257300" cy="942975"/>
          </a:xfrm>
          <a:prstGeom prst="rect">
            <a:avLst/>
          </a:prstGeom>
          <a:noFill/>
        </p:spPr>
      </p:pic>
      <p:pic>
        <p:nvPicPr>
          <p:cNvPr id="4190" name="Picture 94" descr="E:\Standardization\Depictions_NNN\041_[NH4]N=[NH3].jpg"/>
          <p:cNvPicPr>
            <a:picLocks noChangeAspect="1" noChangeArrowheads="1"/>
          </p:cNvPicPr>
          <p:nvPr/>
        </p:nvPicPr>
        <p:blipFill>
          <a:blip r:embed="rId43" cstate="print"/>
          <a:srcRect/>
          <a:stretch>
            <a:fillRect/>
          </a:stretch>
        </p:blipFill>
        <p:spPr bwMode="auto">
          <a:xfrm>
            <a:off x="6074835" y="-152400"/>
            <a:ext cx="1257300" cy="942975"/>
          </a:xfrm>
          <a:prstGeom prst="rect">
            <a:avLst/>
          </a:prstGeom>
          <a:noFill/>
        </p:spPr>
      </p:pic>
      <p:pic>
        <p:nvPicPr>
          <p:cNvPr id="4191" name="Picture 95" descr="E:\Standardization\Depictions_NNN\042_[NH4]N[NH4].jpg"/>
          <p:cNvPicPr>
            <a:picLocks noChangeAspect="1" noChangeArrowheads="1"/>
          </p:cNvPicPr>
          <p:nvPr/>
        </p:nvPicPr>
        <p:blipFill>
          <a:blip r:embed="rId44" cstate="print"/>
          <a:srcRect/>
          <a:stretch>
            <a:fillRect/>
          </a:stretch>
        </p:blipFill>
        <p:spPr bwMode="auto">
          <a:xfrm>
            <a:off x="4859869" y="-152400"/>
            <a:ext cx="1257300" cy="942975"/>
          </a:xfrm>
          <a:prstGeom prst="rect">
            <a:avLst/>
          </a:prstGeom>
          <a:noFill/>
        </p:spPr>
      </p:pic>
      <p:pic>
        <p:nvPicPr>
          <p:cNvPr id="4192" name="Picture 96" descr="E:\Standardization\Depictions_NNN\043_N[N-][NH-].jpg"/>
          <p:cNvPicPr>
            <a:picLocks noChangeAspect="1" noChangeArrowheads="1"/>
          </p:cNvPicPr>
          <p:nvPr/>
        </p:nvPicPr>
        <p:blipFill>
          <a:blip r:embed="rId45" cstate="print"/>
          <a:srcRect/>
          <a:stretch>
            <a:fillRect/>
          </a:stretch>
        </p:blipFill>
        <p:spPr bwMode="auto">
          <a:xfrm>
            <a:off x="3644902" y="-152400"/>
            <a:ext cx="1257300" cy="942975"/>
          </a:xfrm>
          <a:prstGeom prst="rect">
            <a:avLst/>
          </a:prstGeom>
          <a:noFill/>
        </p:spPr>
      </p:pic>
      <p:pic>
        <p:nvPicPr>
          <p:cNvPr id="4193" name="Picture 97" descr="E:\Standardization\Depictions_NNN\044_[NH2+]N=N.jpg"/>
          <p:cNvPicPr>
            <a:picLocks noChangeAspect="1" noChangeArrowheads="1"/>
          </p:cNvPicPr>
          <p:nvPr/>
        </p:nvPicPr>
        <p:blipFill>
          <a:blip r:embed="rId46" cstate="print"/>
          <a:srcRect/>
          <a:stretch>
            <a:fillRect/>
          </a:stretch>
        </p:blipFill>
        <p:spPr bwMode="auto">
          <a:xfrm>
            <a:off x="2429935" y="-152400"/>
            <a:ext cx="1257300" cy="942975"/>
          </a:xfrm>
          <a:prstGeom prst="rect">
            <a:avLst/>
          </a:prstGeom>
          <a:noFill/>
        </p:spPr>
      </p:pic>
      <p:pic>
        <p:nvPicPr>
          <p:cNvPr id="4194" name="Picture 98" descr="E:\Standardization\Depictions_NNN\045_[NH3+]N=[N-].jpg"/>
          <p:cNvPicPr>
            <a:picLocks noChangeAspect="1" noChangeArrowheads="1"/>
          </p:cNvPicPr>
          <p:nvPr/>
        </p:nvPicPr>
        <p:blipFill>
          <a:blip r:embed="rId47" cstate="print"/>
          <a:srcRect/>
          <a:stretch>
            <a:fillRect/>
          </a:stretch>
        </p:blipFill>
        <p:spPr bwMode="auto">
          <a:xfrm>
            <a:off x="1214969" y="-152400"/>
            <a:ext cx="1257300" cy="942975"/>
          </a:xfrm>
          <a:prstGeom prst="rect">
            <a:avLst/>
          </a:prstGeom>
          <a:noFill/>
        </p:spPr>
      </p:pic>
      <p:pic>
        <p:nvPicPr>
          <p:cNvPr id="4195" name="Picture 99" descr="E:\Standardization\Depictions_NNN\046_N[N-][NH2+2].jpg"/>
          <p:cNvPicPr>
            <a:picLocks noChangeAspect="1" noChangeArrowheads="1"/>
          </p:cNvPicPr>
          <p:nvPr/>
        </p:nvPicPr>
        <p:blipFill>
          <a:blip r:embed="rId48" cstate="print"/>
          <a:srcRect/>
          <a:stretch>
            <a:fillRect/>
          </a:stretch>
        </p:blipFill>
        <p:spPr bwMode="auto">
          <a:xfrm>
            <a:off x="2" y="-152400"/>
            <a:ext cx="1257300" cy="942975"/>
          </a:xfrm>
          <a:prstGeom prst="rect">
            <a:avLst/>
          </a:prstGeom>
          <a:noFill/>
        </p:spPr>
      </p:pic>
      <p:pic>
        <p:nvPicPr>
          <p:cNvPr id="4196" name="Picture 100" descr="E:\Standardization\Depictions_NNN\082_NN=[NH2+2].jpg"/>
          <p:cNvPicPr>
            <a:picLocks noChangeAspect="1" noChangeArrowheads="1"/>
          </p:cNvPicPr>
          <p:nvPr/>
        </p:nvPicPr>
        <p:blipFill>
          <a:blip r:embed="rId49" cstate="print"/>
          <a:srcRect/>
          <a:stretch>
            <a:fillRect/>
          </a:stretch>
        </p:blipFill>
        <p:spPr bwMode="auto">
          <a:xfrm>
            <a:off x="3644902" y="5891214"/>
            <a:ext cx="1257300" cy="942975"/>
          </a:xfrm>
          <a:prstGeom prst="rect">
            <a:avLst/>
          </a:prstGeom>
          <a:noFill/>
        </p:spPr>
      </p:pic>
      <p:pic>
        <p:nvPicPr>
          <p:cNvPr id="4198" name="Picture 102" descr="E:\Standardization\Depictions_NNN\048_[N-]=[N+]=[N].jpg"/>
          <p:cNvPicPr>
            <a:picLocks noChangeAspect="1" noChangeArrowheads="1"/>
          </p:cNvPicPr>
          <p:nvPr/>
        </p:nvPicPr>
        <p:blipFill>
          <a:blip r:embed="rId50" cstate="print"/>
          <a:srcRect/>
          <a:stretch>
            <a:fillRect/>
          </a:stretch>
        </p:blipFill>
        <p:spPr bwMode="auto">
          <a:xfrm>
            <a:off x="4859869" y="5891214"/>
            <a:ext cx="1257300" cy="942975"/>
          </a:xfrm>
          <a:prstGeom prst="rect">
            <a:avLst/>
          </a:prstGeom>
          <a:noFill/>
        </p:spPr>
      </p:pic>
      <p:pic>
        <p:nvPicPr>
          <p:cNvPr id="4199" name="Picture 103" descr="E:\Standardization\Depictions_NNN\049_[NH4][N+]#N.jpg"/>
          <p:cNvPicPr>
            <a:picLocks noChangeAspect="1" noChangeArrowheads="1"/>
          </p:cNvPicPr>
          <p:nvPr/>
        </p:nvPicPr>
        <p:blipFill>
          <a:blip r:embed="rId51" cstate="print"/>
          <a:srcRect/>
          <a:stretch>
            <a:fillRect/>
          </a:stretch>
        </p:blipFill>
        <p:spPr bwMode="auto">
          <a:xfrm>
            <a:off x="6074835" y="5891214"/>
            <a:ext cx="1257300" cy="942975"/>
          </a:xfrm>
          <a:prstGeom prst="rect">
            <a:avLst/>
          </a:prstGeom>
          <a:noFill/>
        </p:spPr>
      </p:pic>
      <p:pic>
        <p:nvPicPr>
          <p:cNvPr id="4200" name="Picture 104" descr="E:\Standardization\Depictions_NNN\050_[NH2+]=[N-]=N.jpg"/>
          <p:cNvPicPr>
            <a:picLocks noChangeAspect="1" noChangeArrowheads="1"/>
          </p:cNvPicPr>
          <p:nvPr/>
        </p:nvPicPr>
        <p:blipFill>
          <a:blip r:embed="rId52" cstate="print"/>
          <a:srcRect/>
          <a:stretch>
            <a:fillRect/>
          </a:stretch>
        </p:blipFill>
        <p:spPr bwMode="auto">
          <a:xfrm>
            <a:off x="7289802" y="5891214"/>
            <a:ext cx="1257300" cy="942975"/>
          </a:xfrm>
          <a:prstGeom prst="rect">
            <a:avLst/>
          </a:prstGeom>
          <a:noFill/>
        </p:spPr>
      </p:pic>
      <p:pic>
        <p:nvPicPr>
          <p:cNvPr id="4202" name="Picture 106" descr="E:\Standardization\Depictions_NNN\052_NN#N.jpg"/>
          <p:cNvPicPr>
            <a:picLocks noChangeAspect="1" noChangeArrowheads="1"/>
          </p:cNvPicPr>
          <p:nvPr/>
        </p:nvPicPr>
        <p:blipFill>
          <a:blip r:embed="rId53" cstate="print"/>
          <a:srcRect/>
          <a:stretch>
            <a:fillRect/>
          </a:stretch>
        </p:blipFill>
        <p:spPr bwMode="auto">
          <a:xfrm>
            <a:off x="8504769" y="5891214"/>
            <a:ext cx="1257300" cy="942975"/>
          </a:xfrm>
          <a:prstGeom prst="rect">
            <a:avLst/>
          </a:prstGeom>
          <a:noFill/>
        </p:spPr>
      </p:pic>
      <p:pic>
        <p:nvPicPr>
          <p:cNvPr id="4203" name="Picture 107" descr="E:\Standardization\Depictions_NNN\053_[NH2]#NN.jpg"/>
          <p:cNvPicPr>
            <a:picLocks noChangeAspect="1" noChangeArrowheads="1"/>
          </p:cNvPicPr>
          <p:nvPr/>
        </p:nvPicPr>
        <p:blipFill>
          <a:blip r:embed="rId54" cstate="print"/>
          <a:srcRect/>
          <a:stretch>
            <a:fillRect/>
          </a:stretch>
        </p:blipFill>
        <p:spPr bwMode="auto">
          <a:xfrm>
            <a:off x="9719735" y="5891214"/>
            <a:ext cx="1257300" cy="942975"/>
          </a:xfrm>
          <a:prstGeom prst="rect">
            <a:avLst/>
          </a:prstGeom>
          <a:noFill/>
        </p:spPr>
      </p:pic>
      <p:pic>
        <p:nvPicPr>
          <p:cNvPr id="4204" name="Picture 108" descr="E:\Standardization\Depictions_NNN\054_[NH2-]=NN.jpg"/>
          <p:cNvPicPr>
            <a:picLocks noChangeAspect="1" noChangeArrowheads="1"/>
          </p:cNvPicPr>
          <p:nvPr/>
        </p:nvPicPr>
        <p:blipFill>
          <a:blip r:embed="rId55" cstate="print"/>
          <a:srcRect/>
          <a:stretch>
            <a:fillRect/>
          </a:stretch>
        </p:blipFill>
        <p:spPr bwMode="auto">
          <a:xfrm>
            <a:off x="10934702" y="5891214"/>
            <a:ext cx="1257300" cy="942975"/>
          </a:xfrm>
          <a:prstGeom prst="rect">
            <a:avLst/>
          </a:prstGeom>
          <a:noFill/>
        </p:spPr>
      </p:pic>
      <p:pic>
        <p:nvPicPr>
          <p:cNvPr id="4205" name="Picture 109" descr="E:\Standardization\Depictions_NNN\055_[NH3+][NH+]=[NH2+].jpg"/>
          <p:cNvPicPr>
            <a:picLocks noChangeAspect="1" noChangeArrowheads="1"/>
          </p:cNvPicPr>
          <p:nvPr/>
        </p:nvPicPr>
        <p:blipFill>
          <a:blip r:embed="rId56" cstate="print"/>
          <a:srcRect/>
          <a:stretch>
            <a:fillRect/>
          </a:stretch>
        </p:blipFill>
        <p:spPr bwMode="auto">
          <a:xfrm>
            <a:off x="2429935" y="5891214"/>
            <a:ext cx="1257300" cy="942975"/>
          </a:xfrm>
          <a:prstGeom prst="rect">
            <a:avLst/>
          </a:prstGeom>
          <a:noFill/>
        </p:spPr>
      </p:pic>
      <p:pic>
        <p:nvPicPr>
          <p:cNvPr id="4206" name="Picture 110" descr="E:\Standardization\Depictions_NNN\056_N=[N+]=[N].jpg"/>
          <p:cNvPicPr>
            <a:picLocks noChangeAspect="1" noChangeArrowheads="1"/>
          </p:cNvPicPr>
          <p:nvPr/>
        </p:nvPicPr>
        <p:blipFill>
          <a:blip r:embed="rId57" cstate="print"/>
          <a:srcRect/>
          <a:stretch>
            <a:fillRect/>
          </a:stretch>
        </p:blipFill>
        <p:spPr bwMode="auto">
          <a:xfrm>
            <a:off x="1214969" y="5891214"/>
            <a:ext cx="1257300" cy="942975"/>
          </a:xfrm>
          <a:prstGeom prst="rect">
            <a:avLst/>
          </a:prstGeom>
          <a:noFill/>
        </p:spPr>
      </p:pic>
      <p:pic>
        <p:nvPicPr>
          <p:cNvPr id="4207" name="Picture 111" descr="E:\Standardization\Depictions_NNN\057_[NH-][NH+]=N.jpg"/>
          <p:cNvPicPr>
            <a:picLocks noChangeAspect="1" noChangeArrowheads="1"/>
          </p:cNvPicPr>
          <p:nvPr/>
        </p:nvPicPr>
        <p:blipFill>
          <a:blip r:embed="rId58" cstate="print"/>
          <a:srcRect/>
          <a:stretch>
            <a:fillRect/>
          </a:stretch>
        </p:blipFill>
        <p:spPr bwMode="auto">
          <a:xfrm>
            <a:off x="2" y="5891214"/>
            <a:ext cx="1257300" cy="942975"/>
          </a:xfrm>
          <a:prstGeom prst="rect">
            <a:avLst/>
          </a:prstGeom>
          <a:noFill/>
        </p:spPr>
      </p:pic>
      <p:pic>
        <p:nvPicPr>
          <p:cNvPr id="4208" name="Picture 112" descr="E:\Standardization\Depictions_NNN\058_[NH2+]=[N+]=[NH2+].jpg"/>
          <p:cNvPicPr>
            <a:picLocks noChangeAspect="1" noChangeArrowheads="1"/>
          </p:cNvPicPr>
          <p:nvPr/>
        </p:nvPicPr>
        <p:blipFill>
          <a:blip r:embed="rId59" cstate="print"/>
          <a:srcRect/>
          <a:stretch>
            <a:fillRect/>
          </a:stretch>
        </p:blipFill>
        <p:spPr bwMode="auto">
          <a:xfrm>
            <a:off x="10934702" y="5153026"/>
            <a:ext cx="1257300" cy="942975"/>
          </a:xfrm>
          <a:prstGeom prst="rect">
            <a:avLst/>
          </a:prstGeom>
          <a:noFill/>
        </p:spPr>
      </p:pic>
      <p:pic>
        <p:nvPicPr>
          <p:cNvPr id="4209" name="Picture 113" descr="E:\Standardization\Depictions_NNN\059_NN#[NH+].jpg"/>
          <p:cNvPicPr>
            <a:picLocks noChangeAspect="1" noChangeArrowheads="1"/>
          </p:cNvPicPr>
          <p:nvPr/>
        </p:nvPicPr>
        <p:blipFill>
          <a:blip r:embed="rId60" cstate="print"/>
          <a:srcRect/>
          <a:stretch>
            <a:fillRect/>
          </a:stretch>
        </p:blipFill>
        <p:spPr bwMode="auto">
          <a:xfrm>
            <a:off x="9719735" y="5153026"/>
            <a:ext cx="1257300" cy="942975"/>
          </a:xfrm>
          <a:prstGeom prst="rect">
            <a:avLst/>
          </a:prstGeom>
          <a:noFill/>
        </p:spPr>
      </p:pic>
      <p:pic>
        <p:nvPicPr>
          <p:cNvPr id="4210" name="Picture 114" descr="E:\Standardization\Depictions_NNN\060_[NH2-]N=N.jpg"/>
          <p:cNvPicPr>
            <a:picLocks noChangeAspect="1" noChangeArrowheads="1"/>
          </p:cNvPicPr>
          <p:nvPr/>
        </p:nvPicPr>
        <p:blipFill>
          <a:blip r:embed="rId61" cstate="print"/>
          <a:srcRect/>
          <a:stretch>
            <a:fillRect/>
          </a:stretch>
        </p:blipFill>
        <p:spPr bwMode="auto">
          <a:xfrm>
            <a:off x="8504769" y="5153026"/>
            <a:ext cx="1257300" cy="942975"/>
          </a:xfrm>
          <a:prstGeom prst="rect">
            <a:avLst/>
          </a:prstGeom>
          <a:noFill/>
        </p:spPr>
      </p:pic>
      <p:pic>
        <p:nvPicPr>
          <p:cNvPr id="4211" name="Picture 115" descr="E:\Standardization\Depictions_NNN\061_[NH-][NH+]=[N-].jpg"/>
          <p:cNvPicPr>
            <a:picLocks noChangeAspect="1" noChangeArrowheads="1"/>
          </p:cNvPicPr>
          <p:nvPr/>
        </p:nvPicPr>
        <p:blipFill>
          <a:blip r:embed="rId62" cstate="print"/>
          <a:srcRect/>
          <a:stretch>
            <a:fillRect/>
          </a:stretch>
        </p:blipFill>
        <p:spPr bwMode="auto">
          <a:xfrm>
            <a:off x="7289802" y="5153026"/>
            <a:ext cx="1257300" cy="942975"/>
          </a:xfrm>
          <a:prstGeom prst="rect">
            <a:avLst/>
          </a:prstGeom>
          <a:noFill/>
        </p:spPr>
      </p:pic>
      <p:pic>
        <p:nvPicPr>
          <p:cNvPr id="4212" name="Picture 116" descr="E:\Standardization\Depictions_NNN\062_N[N+]#[NH+].jpg"/>
          <p:cNvPicPr>
            <a:picLocks noChangeAspect="1" noChangeArrowheads="1"/>
          </p:cNvPicPr>
          <p:nvPr/>
        </p:nvPicPr>
        <p:blipFill>
          <a:blip r:embed="rId63" cstate="print"/>
          <a:srcRect/>
          <a:stretch>
            <a:fillRect/>
          </a:stretch>
        </p:blipFill>
        <p:spPr bwMode="auto">
          <a:xfrm>
            <a:off x="6074835" y="5153026"/>
            <a:ext cx="1257300" cy="942975"/>
          </a:xfrm>
          <a:prstGeom prst="rect">
            <a:avLst/>
          </a:prstGeom>
          <a:noFill/>
        </p:spPr>
      </p:pic>
      <p:pic>
        <p:nvPicPr>
          <p:cNvPr id="4213" name="Picture 117" descr="E:\Standardization\Depictions_NNN\063_[NH3]=N=[NH3].jpg"/>
          <p:cNvPicPr>
            <a:picLocks noChangeAspect="1" noChangeArrowheads="1"/>
          </p:cNvPicPr>
          <p:nvPr/>
        </p:nvPicPr>
        <p:blipFill>
          <a:blip r:embed="rId64" cstate="print"/>
          <a:srcRect/>
          <a:stretch>
            <a:fillRect/>
          </a:stretch>
        </p:blipFill>
        <p:spPr bwMode="auto">
          <a:xfrm>
            <a:off x="4859869" y="5153026"/>
            <a:ext cx="1257300" cy="942975"/>
          </a:xfrm>
          <a:prstGeom prst="rect">
            <a:avLst/>
          </a:prstGeom>
          <a:noFill/>
        </p:spPr>
      </p:pic>
      <p:pic>
        <p:nvPicPr>
          <p:cNvPr id="4214" name="Picture 118" descr="E:\Standardization\Depictions_NNN\064_N[N]N.jpg"/>
          <p:cNvPicPr>
            <a:picLocks noChangeAspect="1" noChangeArrowheads="1"/>
          </p:cNvPicPr>
          <p:nvPr/>
        </p:nvPicPr>
        <p:blipFill>
          <a:blip r:embed="rId65" cstate="print"/>
          <a:srcRect/>
          <a:stretch>
            <a:fillRect/>
          </a:stretch>
        </p:blipFill>
        <p:spPr bwMode="auto">
          <a:xfrm>
            <a:off x="3644902" y="5153026"/>
            <a:ext cx="1257300" cy="942975"/>
          </a:xfrm>
          <a:prstGeom prst="rect">
            <a:avLst/>
          </a:prstGeom>
          <a:noFill/>
        </p:spPr>
      </p:pic>
      <p:pic>
        <p:nvPicPr>
          <p:cNvPr id="4215" name="Picture 119" descr="E:\Standardization\Depictions_NNN\065_[NH-][N-][NH-].jpg"/>
          <p:cNvPicPr>
            <a:picLocks noChangeAspect="1" noChangeArrowheads="1"/>
          </p:cNvPicPr>
          <p:nvPr/>
        </p:nvPicPr>
        <p:blipFill>
          <a:blip r:embed="rId66" cstate="print"/>
          <a:srcRect/>
          <a:stretch>
            <a:fillRect/>
          </a:stretch>
        </p:blipFill>
        <p:spPr bwMode="auto">
          <a:xfrm>
            <a:off x="2429935" y="5153026"/>
            <a:ext cx="1257300" cy="942975"/>
          </a:xfrm>
          <a:prstGeom prst="rect">
            <a:avLst/>
          </a:prstGeom>
          <a:noFill/>
        </p:spPr>
      </p:pic>
      <p:pic>
        <p:nvPicPr>
          <p:cNvPr id="4216" name="Picture 120" descr="E:\Standardization\Depictions_NNN\066_[NH4]N[NH3+].jpg"/>
          <p:cNvPicPr>
            <a:picLocks noChangeAspect="1" noChangeArrowheads="1"/>
          </p:cNvPicPr>
          <p:nvPr/>
        </p:nvPicPr>
        <p:blipFill>
          <a:blip r:embed="rId67" cstate="print"/>
          <a:srcRect/>
          <a:stretch>
            <a:fillRect/>
          </a:stretch>
        </p:blipFill>
        <p:spPr bwMode="auto">
          <a:xfrm>
            <a:off x="1214969" y="5153026"/>
            <a:ext cx="1257300" cy="942975"/>
          </a:xfrm>
          <a:prstGeom prst="rect">
            <a:avLst/>
          </a:prstGeom>
          <a:noFill/>
        </p:spPr>
      </p:pic>
      <p:pic>
        <p:nvPicPr>
          <p:cNvPr id="4217" name="Picture 121" descr="E:\Standardization\Depictions_NNN\067_[NH3+]N=[NH2+2].jpg"/>
          <p:cNvPicPr>
            <a:picLocks noChangeAspect="1" noChangeArrowheads="1"/>
          </p:cNvPicPr>
          <p:nvPr/>
        </p:nvPicPr>
        <p:blipFill>
          <a:blip r:embed="rId68" cstate="print"/>
          <a:srcRect/>
          <a:stretch>
            <a:fillRect/>
          </a:stretch>
        </p:blipFill>
        <p:spPr bwMode="auto">
          <a:xfrm>
            <a:off x="2" y="5153026"/>
            <a:ext cx="1257300" cy="942975"/>
          </a:xfrm>
          <a:prstGeom prst="rect">
            <a:avLst/>
          </a:prstGeom>
          <a:noFill/>
        </p:spPr>
      </p:pic>
      <p:pic>
        <p:nvPicPr>
          <p:cNvPr id="4218" name="Picture 122" descr="E:\Standardization\Depictions_NNN\068_N[N][NH].jpg"/>
          <p:cNvPicPr>
            <a:picLocks noChangeAspect="1" noChangeArrowheads="1"/>
          </p:cNvPicPr>
          <p:nvPr/>
        </p:nvPicPr>
        <p:blipFill>
          <a:blip r:embed="rId69" cstate="print"/>
          <a:srcRect/>
          <a:stretch>
            <a:fillRect/>
          </a:stretch>
        </p:blipFill>
        <p:spPr bwMode="auto">
          <a:xfrm>
            <a:off x="10934702" y="4314826"/>
            <a:ext cx="1257300" cy="942975"/>
          </a:xfrm>
          <a:prstGeom prst="rect">
            <a:avLst/>
          </a:prstGeom>
          <a:noFill/>
        </p:spPr>
      </p:pic>
      <p:pic>
        <p:nvPicPr>
          <p:cNvPr id="4219" name="Picture 123" descr="E:\Standardization\Depictions_NNN\069_N[NH+]N.jpg"/>
          <p:cNvPicPr>
            <a:picLocks noChangeAspect="1" noChangeArrowheads="1"/>
          </p:cNvPicPr>
          <p:nvPr/>
        </p:nvPicPr>
        <p:blipFill>
          <a:blip r:embed="rId70" cstate="print"/>
          <a:srcRect/>
          <a:stretch>
            <a:fillRect/>
          </a:stretch>
        </p:blipFill>
        <p:spPr bwMode="auto">
          <a:xfrm>
            <a:off x="9719735" y="4314826"/>
            <a:ext cx="1257300" cy="942975"/>
          </a:xfrm>
          <a:prstGeom prst="rect">
            <a:avLst/>
          </a:prstGeom>
          <a:noFill/>
        </p:spPr>
      </p:pic>
      <p:pic>
        <p:nvPicPr>
          <p:cNvPr id="4220" name="Picture 124" descr="E:\Standardization\Depictions_NNN\070_[NH3+][N+]#N.jpg"/>
          <p:cNvPicPr>
            <a:picLocks noChangeAspect="1" noChangeArrowheads="1"/>
          </p:cNvPicPr>
          <p:nvPr/>
        </p:nvPicPr>
        <p:blipFill>
          <a:blip r:embed="rId71" cstate="print"/>
          <a:srcRect/>
          <a:stretch>
            <a:fillRect/>
          </a:stretch>
        </p:blipFill>
        <p:spPr bwMode="auto">
          <a:xfrm>
            <a:off x="8504769" y="4314826"/>
            <a:ext cx="1257300" cy="942975"/>
          </a:xfrm>
          <a:prstGeom prst="rect">
            <a:avLst/>
          </a:prstGeom>
          <a:noFill/>
        </p:spPr>
      </p:pic>
      <p:pic>
        <p:nvPicPr>
          <p:cNvPr id="4221" name="Picture 125" descr="E:\Standardization\Depictions_NNN\071_N=[N-]=[N-].jpg"/>
          <p:cNvPicPr>
            <a:picLocks noChangeAspect="1" noChangeArrowheads="1"/>
          </p:cNvPicPr>
          <p:nvPr/>
        </p:nvPicPr>
        <p:blipFill>
          <a:blip r:embed="rId72" cstate="print"/>
          <a:srcRect/>
          <a:stretch>
            <a:fillRect/>
          </a:stretch>
        </p:blipFill>
        <p:spPr bwMode="auto">
          <a:xfrm>
            <a:off x="7289802" y="4314826"/>
            <a:ext cx="1257300" cy="942975"/>
          </a:xfrm>
          <a:prstGeom prst="rect">
            <a:avLst/>
          </a:prstGeom>
          <a:noFill/>
        </p:spPr>
      </p:pic>
      <p:pic>
        <p:nvPicPr>
          <p:cNvPr id="4222" name="Picture 126" descr="E:\Standardization\Depictions_NNN\072_[NH-]=[N+]=[N-].jpg"/>
          <p:cNvPicPr>
            <a:picLocks noChangeAspect="1" noChangeArrowheads="1"/>
          </p:cNvPicPr>
          <p:nvPr/>
        </p:nvPicPr>
        <p:blipFill>
          <a:blip r:embed="rId73" cstate="print"/>
          <a:srcRect/>
          <a:stretch>
            <a:fillRect/>
          </a:stretch>
        </p:blipFill>
        <p:spPr bwMode="auto">
          <a:xfrm>
            <a:off x="6074835" y="4314826"/>
            <a:ext cx="1257300" cy="942975"/>
          </a:xfrm>
          <a:prstGeom prst="rect">
            <a:avLst/>
          </a:prstGeom>
          <a:noFill/>
        </p:spPr>
      </p:pic>
      <p:pic>
        <p:nvPicPr>
          <p:cNvPr id="4223" name="Picture 127" descr="E:\Standardization\Depictions_NNN\073_N=[N-]=N.jpg"/>
          <p:cNvPicPr>
            <a:picLocks noChangeAspect="1" noChangeArrowheads="1"/>
          </p:cNvPicPr>
          <p:nvPr/>
        </p:nvPicPr>
        <p:blipFill>
          <a:blip r:embed="rId74" cstate="print"/>
          <a:srcRect/>
          <a:stretch>
            <a:fillRect/>
          </a:stretch>
        </p:blipFill>
        <p:spPr bwMode="auto">
          <a:xfrm>
            <a:off x="4859869" y="4314826"/>
            <a:ext cx="1257300" cy="942975"/>
          </a:xfrm>
          <a:prstGeom prst="rect">
            <a:avLst/>
          </a:prstGeom>
          <a:noFill/>
        </p:spPr>
      </p:pic>
      <p:pic>
        <p:nvPicPr>
          <p:cNvPr id="4224" name="Picture 128" descr="E:\Standardization\Depictions_NNN\074_[NH4][N-][NH3+].jpg"/>
          <p:cNvPicPr>
            <a:picLocks noChangeAspect="1" noChangeArrowheads="1"/>
          </p:cNvPicPr>
          <p:nvPr/>
        </p:nvPicPr>
        <p:blipFill>
          <a:blip r:embed="rId75" cstate="print"/>
          <a:srcRect/>
          <a:stretch>
            <a:fillRect/>
          </a:stretch>
        </p:blipFill>
        <p:spPr bwMode="auto">
          <a:xfrm>
            <a:off x="3644902" y="4314826"/>
            <a:ext cx="1257300" cy="942975"/>
          </a:xfrm>
          <a:prstGeom prst="rect">
            <a:avLst/>
          </a:prstGeom>
          <a:noFill/>
        </p:spPr>
      </p:pic>
      <p:pic>
        <p:nvPicPr>
          <p:cNvPr id="4225" name="Picture 129" descr="E:\Standardization\Depictions_NNN\075_[N-]=N#N.jpg"/>
          <p:cNvPicPr>
            <a:picLocks noChangeAspect="1" noChangeArrowheads="1"/>
          </p:cNvPicPr>
          <p:nvPr/>
        </p:nvPicPr>
        <p:blipFill>
          <a:blip r:embed="rId76" cstate="print"/>
          <a:srcRect/>
          <a:stretch>
            <a:fillRect/>
          </a:stretch>
        </p:blipFill>
        <p:spPr bwMode="auto">
          <a:xfrm>
            <a:off x="2429935" y="4314826"/>
            <a:ext cx="1257300" cy="942975"/>
          </a:xfrm>
          <a:prstGeom prst="rect">
            <a:avLst/>
          </a:prstGeom>
          <a:noFill/>
        </p:spPr>
      </p:pic>
      <p:pic>
        <p:nvPicPr>
          <p:cNvPr id="4226" name="Picture 130" descr="E:\Standardization\Depictions_NNN\076_N#N=[N].jpg"/>
          <p:cNvPicPr>
            <a:picLocks noChangeAspect="1" noChangeArrowheads="1"/>
          </p:cNvPicPr>
          <p:nvPr/>
        </p:nvPicPr>
        <p:blipFill>
          <a:blip r:embed="rId77" cstate="print"/>
          <a:srcRect/>
          <a:stretch>
            <a:fillRect/>
          </a:stretch>
        </p:blipFill>
        <p:spPr bwMode="auto">
          <a:xfrm>
            <a:off x="1214969" y="4314826"/>
            <a:ext cx="1257300" cy="942975"/>
          </a:xfrm>
          <a:prstGeom prst="rect">
            <a:avLst/>
          </a:prstGeom>
          <a:noFill/>
        </p:spPr>
      </p:pic>
      <p:pic>
        <p:nvPicPr>
          <p:cNvPr id="4227" name="Picture 131" descr="E:\Standardization\Depictions_NNN\077_[NH3]NN.jpg"/>
          <p:cNvPicPr>
            <a:picLocks noChangeAspect="1" noChangeArrowheads="1"/>
          </p:cNvPicPr>
          <p:nvPr/>
        </p:nvPicPr>
        <p:blipFill>
          <a:blip r:embed="rId78" cstate="print"/>
          <a:srcRect/>
          <a:stretch>
            <a:fillRect/>
          </a:stretch>
        </p:blipFill>
        <p:spPr bwMode="auto">
          <a:xfrm>
            <a:off x="2" y="4314826"/>
            <a:ext cx="1257300" cy="942975"/>
          </a:xfrm>
          <a:prstGeom prst="rect">
            <a:avLst/>
          </a:prstGeom>
          <a:noFill/>
        </p:spPr>
      </p:pic>
      <p:pic>
        <p:nvPicPr>
          <p:cNvPr id="4228" name="Picture 132" descr="E:\Standardization\Depictions_NNN\078_[NH2]=[N+]=[N-].jpg"/>
          <p:cNvPicPr>
            <a:picLocks noChangeAspect="1" noChangeArrowheads="1"/>
          </p:cNvPicPr>
          <p:nvPr/>
        </p:nvPicPr>
        <p:blipFill>
          <a:blip r:embed="rId79" cstate="print"/>
          <a:srcRect/>
          <a:stretch>
            <a:fillRect/>
          </a:stretch>
        </p:blipFill>
        <p:spPr bwMode="auto">
          <a:xfrm>
            <a:off x="10934702" y="3429002"/>
            <a:ext cx="1257300" cy="942975"/>
          </a:xfrm>
          <a:prstGeom prst="rect">
            <a:avLst/>
          </a:prstGeom>
          <a:noFill/>
        </p:spPr>
      </p:pic>
      <p:pic>
        <p:nvPicPr>
          <p:cNvPr id="4229" name="Picture 133" descr="E:\Standardization\Depictions_NNN\079_N=N#[NH+].jpg"/>
          <p:cNvPicPr>
            <a:picLocks noChangeAspect="1" noChangeArrowheads="1"/>
          </p:cNvPicPr>
          <p:nvPr/>
        </p:nvPicPr>
        <p:blipFill>
          <a:blip r:embed="rId80" cstate="print"/>
          <a:srcRect/>
          <a:stretch>
            <a:fillRect/>
          </a:stretch>
        </p:blipFill>
        <p:spPr bwMode="auto">
          <a:xfrm>
            <a:off x="9719735" y="3429002"/>
            <a:ext cx="1257300" cy="942975"/>
          </a:xfrm>
          <a:prstGeom prst="rect">
            <a:avLst/>
          </a:prstGeom>
          <a:noFill/>
        </p:spPr>
      </p:pic>
      <p:pic>
        <p:nvPicPr>
          <p:cNvPr id="4230" name="Picture 134" descr="E:\Standardization\Depictions_NNN\080_[NH3+][NH2+]N.jpg"/>
          <p:cNvPicPr>
            <a:picLocks noChangeAspect="1" noChangeArrowheads="1"/>
          </p:cNvPicPr>
          <p:nvPr/>
        </p:nvPicPr>
        <p:blipFill>
          <a:blip r:embed="rId81" cstate="print"/>
          <a:srcRect/>
          <a:stretch>
            <a:fillRect/>
          </a:stretch>
        </p:blipFill>
        <p:spPr bwMode="auto">
          <a:xfrm>
            <a:off x="8504769" y="3429002"/>
            <a:ext cx="1257300" cy="942975"/>
          </a:xfrm>
          <a:prstGeom prst="rect">
            <a:avLst/>
          </a:prstGeom>
          <a:noFill/>
        </p:spPr>
      </p:pic>
      <p:pic>
        <p:nvPicPr>
          <p:cNvPr id="4231" name="Picture 135" descr="E:\Standardization\Depictions_NNN\081_N=[N]=N.jpg"/>
          <p:cNvPicPr>
            <a:picLocks noChangeAspect="1" noChangeArrowheads="1"/>
          </p:cNvPicPr>
          <p:nvPr/>
        </p:nvPicPr>
        <p:blipFill>
          <a:blip r:embed="rId82" cstate="print"/>
          <a:srcRect/>
          <a:stretch>
            <a:fillRect/>
          </a:stretch>
        </p:blipFill>
        <p:spPr bwMode="auto">
          <a:xfrm>
            <a:off x="7289802" y="3429002"/>
            <a:ext cx="1257300" cy="9429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2046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6" name="Picture 68" descr="C:\Users\bolton\Documents\Research\Standardization\Depictions_Nitro\004_C[N](=O)[O-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6489" y="792545"/>
            <a:ext cx="152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7" name="Picture 69" descr="C:\Users\bolton\Documents\Research\Standardization\Depictions_Nitro\005_C=[N+](O)[O-]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380" y="3895725"/>
            <a:ext cx="1524000" cy="1143000"/>
          </a:xfrm>
          <a:prstGeom prst="rect">
            <a:avLst/>
          </a:prstGeom>
          <a:noFill/>
          <a:ln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8" name="Picture 70" descr="C:\Users\bolton\Documents\Research\Standardization\Depictions_Nitro\006_C[NH+](O)[O-]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471" y="4876800"/>
            <a:ext cx="152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0" name="Picture 72" descr="C:\Users\bolton\Documents\Research\Standardization\Depictions_Nitro\008_CN(=O)[O-]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9600" y="3886200"/>
            <a:ext cx="152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1" name="Picture 73" descr="C:\Users\bolton\Documents\Research\Standardization\Depictions_Nitro\009_CN(O)[O-]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925" y="2843048"/>
            <a:ext cx="152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2" name="Picture 74" descr="C:\Users\bolton\Documents\Research\Standardization\Depictions_Nitro\010_C=[N+]([O-])[O-]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925" y="1828800"/>
            <a:ext cx="152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4" name="Picture 76" descr="C:\Users\bolton\Documents\Research\Standardization\Depictions_Nitro\012_[CH2-][N+](=O)[O-]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7740" y="-228600"/>
            <a:ext cx="152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5" name="Picture 77" descr="C:\Users\bolton\Documents\Research\Standardization\Depictions_Nitro\013_C=N(=O)O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136" y="5849816"/>
            <a:ext cx="152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6" name="Picture 78" descr="C:\Users\bolton\Documents\Research\Standardization\Depictions_Nitro\014_[CH4][N+](=O)[O-]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347" y="5867400"/>
            <a:ext cx="152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7" name="Picture 79" descr="C:\Users\bolton\Documents\Research\Standardization\Depictions_Nitro\015_CN([O-])[O-]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557" y="5867400"/>
            <a:ext cx="152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8" name="Picture 80" descr="C:\Users\bolton\Documents\Research\Standardization\Depictions_Nitro\016_C=[N+](O)O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768" y="5867400"/>
            <a:ext cx="152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9" name="Picture 81" descr="C:\Users\bolton\Documents\Research\Standardization\Depictions_Nitro\017_C=N(O)O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979" y="5867400"/>
            <a:ext cx="152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0" name="Picture 82" descr="C:\Users\bolton\Documents\Research\Standardization\Depictions_Nitro\018_CN(O)[O]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189" y="5867400"/>
            <a:ext cx="152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1" name="Picture 83" descr="C:\Users\bolton\Documents\Research\Standardization\Depictions_Nitro\019_C=[N](O)[O-]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600" y="5867400"/>
            <a:ext cx="152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2" name="Picture 84" descr="C:\Users\bolton\Documents\Research\Standardization\Depictions_Nitro\020_C[N+](=[O-])[O-]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200" y="4876800"/>
            <a:ext cx="152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3" name="Picture 85" descr="C:\Users\bolton\Documents\Research\Standardization\Depictions_Nitro\021_C=N(=O)[O-]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032" y="4876800"/>
            <a:ext cx="152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4" name="Picture 86" descr="C:\Users\bolton\Documents\Research\Standardization\Depictions_Nitro\022_C[N+](=[O-])O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593" y="4876800"/>
            <a:ext cx="152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5" name="Picture 87" descr="C:\Users\bolton\Documents\Research\Standardization\Depictions_Nitro\023_[CH2-]N(=O)=O.jp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155" y="4876800"/>
            <a:ext cx="152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6" name="Picture 88" descr="C:\Users\bolton\Documents\Research\Standardization\Depictions_Nitro\024_C[N+](=O)[OH-].jp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716" y="4876800"/>
            <a:ext cx="152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7" name="Picture 89" descr="C:\Users\bolton\Documents\Research\Standardization\Depictions_Nitro\025_C[N](=O)O.jp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277" y="4876800"/>
            <a:ext cx="152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8" name="Picture 90" descr="C:\Users\bolton\Documents\Research\Standardization\Depictions_Nitro\026_C[N-](=O)[O-].jp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839" y="4876800"/>
            <a:ext cx="152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9" name="Picture 91" descr="C:\Users\bolton\Documents\Research\Standardization\Depictions_Nitro\027_CN(=O)[OH2].jpg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600" y="4876800"/>
            <a:ext cx="152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0" name="Picture 92" descr="C:\Users\bolton\Documents\Research\Standardization\Depictions_Nitro\028_C=N(O)[O-].jp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200" y="3886200"/>
            <a:ext cx="152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1" name="Picture 93" descr="C:\Users\bolton\Documents\Research\Standardization\Depictions_Nitro\029_C[N+2](O)[O-].jpg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0" y="3886200"/>
            <a:ext cx="152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3" name="Picture 95" descr="C:\Users\bolton\Documents\Research\Standardization\Depictions_Nitro\031_C[N+](=O)[OH2+].jpg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800" y="3886200"/>
            <a:ext cx="152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4" name="Picture 96" descr="C:\Users\bolton\Documents\Research\Standardization\Depictions_Nitro\032_[CH2][N+](=O)[O-].jpg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200" y="3886200"/>
            <a:ext cx="152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5" name="Picture 97" descr="C:\Users\bolton\Documents\Research\Standardization\Depictions_Nitro\033_C[N+](=[O-])[OH-].jpg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600" y="3886200"/>
            <a:ext cx="152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6" name="Picture 98" descr="C:\Users\bolton\Documents\Research\Standardization\Depictions_Nitro\034_C[NH+]([O-])[O-].jpg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3886200"/>
            <a:ext cx="152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7" name="Picture 99" descr="C:\Users\bolton\Documents\Research\Standardization\Depictions_Nitro\035_C[N+](=O)[OH2].jpg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600" y="3886200"/>
            <a:ext cx="152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8" name="Picture 100" descr="C:\Users\bolton\Documents\Research\Standardization\Depictions_Nitro\036_[CH2-][N+](=O)O.jpg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717" y="2843048"/>
            <a:ext cx="152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9" name="Picture 101" descr="C:\Users\bolton\Documents\Research\Standardization\Depictions_Nitro\037_C[NH+](O)O.jpg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136" y="2843048"/>
            <a:ext cx="152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" name="Picture 102" descr="C:\Users\bolton\Documents\Research\Standardization\Depictions_Nitro\038_C=[N](O)O.jpg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347" y="2843048"/>
            <a:ext cx="152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" name="Picture 103" descr="C:\Users\bolton\Documents\Research\Standardization\Depictions_Nitro\039_C[N+](O)[O-].jpg"/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557" y="2843048"/>
            <a:ext cx="152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" name="Picture 104" descr="C:\Users\bolton\Documents\Research\Standardization\Depictions_Nitro\040_CN(=O)[OH3].jpg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768" y="2843048"/>
            <a:ext cx="152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3" name="Picture 105" descr="C:\Users\bolton\Documents\Research\Standardization\Depictions_Nitro\041_C[N+2](=O)[O-2].jpg"/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979" y="2843048"/>
            <a:ext cx="152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4" name="Picture 106" descr="C:\Users\bolton\Documents\Research\Standardization\Depictions_Nitro\042_C[N+](=[OH+])[O-].jpg"/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189" y="2843048"/>
            <a:ext cx="152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5" name="Picture 107" descr="C:\Users\bolton\Documents\Research\Standardization\Depictions_Nitro\043_C[N+](=[OH+])O.jpg"/>
          <p:cNvPicPr>
            <a:picLocks noChangeAspect="1" noChangeArrowheads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600" y="2843048"/>
            <a:ext cx="152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6" name="Picture 108" descr="C:\Users\bolton\Documents\Research\Standardization\Depictions_Nitro\044_[CH2+][N+](=O)[O-].jpg"/>
          <p:cNvPicPr>
            <a:picLocks noChangeAspect="1" noChangeArrowheads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717" y="1828800"/>
            <a:ext cx="152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7" name="Picture 109" descr="C:\Users\bolton\Documents\Research\Standardization\Depictions_Nitro\045_CN([OH2])O.jpg"/>
          <p:cNvPicPr>
            <a:picLocks noChangeAspect="1" noChangeArrowheads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136" y="1828800"/>
            <a:ext cx="152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8" name="Picture 110" descr="C:\Users\bolton\Documents\Research\Standardization\Depictions_Nitro\046_C=[N+2](O)[O-].jpg"/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347" y="1828800"/>
            <a:ext cx="152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9" name="Picture 111" descr="C:\Users\bolton\Documents\Research\Standardization\Depictions_Nitro\047_C=[N+2]([O-])[O-].jpg"/>
          <p:cNvPicPr>
            <a:picLocks noChangeAspect="1" noChangeArrowheads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557" y="1828800"/>
            <a:ext cx="152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0" name="Picture 112" descr="C:\Users\bolton\Documents\Research\Standardization\Depictions_Nitro\048_C[N+2](=[O-])[O-].jpg"/>
          <p:cNvPicPr>
            <a:picLocks noChangeAspect="1" noChangeArrowheads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768" y="1828800"/>
            <a:ext cx="152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2" name="Picture 114" descr="C:\Users\bolton\Documents\Research\Standardization\Depictions_Nitro\050_[CH][N+](=O)[O-].jpg"/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189" y="1828800"/>
            <a:ext cx="152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3" name="Picture 115" descr="C:\Users\bolton\Documents\Research\Standardization\Depictions_Nitro\051_C[N+2](=O)[O-].jpg"/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600" y="1828800"/>
            <a:ext cx="152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4" name="Picture 116" descr="C:\Users\bolton\Documents\Research\Standardization\Depictions_Nitro\052_CN(=[OH])O.jpg"/>
          <p:cNvPicPr>
            <a:picLocks noChangeAspect="1" noChangeArrowheads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200" y="811595"/>
            <a:ext cx="152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5" name="Picture 117" descr="C:\Users\bolton\Documents\Research\Standardization\Depictions_Nitro\053_[CH2+]N(=O)=O.jpg"/>
          <p:cNvPicPr>
            <a:picLocks noChangeAspect="1" noChangeArrowheads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0" y="811595"/>
            <a:ext cx="152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6" name="Picture 118" descr="C:\Users\bolton\Documents\Research\Standardization\Depictions_Nitro\054_[CH2+][N-](O)O.jpg"/>
          <p:cNvPicPr>
            <a:picLocks noChangeAspect="1" noChangeArrowheads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400" y="811595"/>
            <a:ext cx="152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7" name="Picture 119" descr="C:\Users\bolton\Documents\Research\Standardization\Depictions_Nitro\055_C=[N+]([OH-])[O-].jpg"/>
          <p:cNvPicPr>
            <a:picLocks noChangeAspect="1" noChangeArrowheads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800" y="811595"/>
            <a:ext cx="152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8" name="Picture 120" descr="C:\Users\bolton\Documents\Research\Standardization\Depictions_Nitro\056_C[N+](O)O.jpg"/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200" y="811595"/>
            <a:ext cx="152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9" name="Picture 121" descr="C:\Users\bolton\Documents\Research\Standardization\Depictions_Nitro\057_C=[N+2]([OH-])[O-].jpg"/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600" y="811595"/>
            <a:ext cx="152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0" name="Picture 122" descr="C:\Users\bolton\Documents\Research\Standardization\Depictions_Nitro\058_CN([OH3])O.jpg"/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811595"/>
            <a:ext cx="152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2" name="Picture 124" descr="C:\Users\bolton\Documents\Research\Standardization\Depictions_Nitro\060_C=[N+](=O)[OH-].jpg"/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200" y="-228600"/>
            <a:ext cx="152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3" name="Picture 125" descr="C:\Users\bolton\Documents\Research\Standardization\Depictions_Nitro\061_C=[N+]([OH2])[O-].jpg"/>
          <p:cNvPicPr>
            <a:picLocks noChangeAspect="1" noChangeArrowheads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279" y="-228600"/>
            <a:ext cx="152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4" name="Picture 126" descr="C:\Users\bolton\Documents\Research\Standardization\Depictions_Nitro\062_[CH6][N+](=O)[O-].jpg"/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817" y="-228600"/>
            <a:ext cx="152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5" name="Picture 127" descr="C:\Users\bolton\Documents\Research\Standardization\Depictions_Nitro\063_C[N+](=[OH-])[O-].jpg"/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356" y="-228600"/>
            <a:ext cx="152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6" name="Picture 128" descr="C:\Users\bolton\Documents\Research\Standardization\Depictions_Nitro\064_C[N+](=O)[OH2-].jpg"/>
          <p:cNvPicPr>
            <a:picLocks noChangeAspect="1" noChangeArrowheads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895" y="-228600"/>
            <a:ext cx="152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7" name="Picture 129" descr="C:\Users\bolton\Documents\Research\Standardization\Depictions_Nitro\065_C=[N+3]([O-])[O-].jpg"/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433" y="-228600"/>
            <a:ext cx="152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8" name="Picture 130" descr="C:\Users\bolton\Documents\Research\Standardization\Depictions_Nitro\001_C[N+](=O)[O-].jpg"/>
          <p:cNvPicPr>
            <a:picLocks noChangeAspect="1" noChangeArrowheads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6489" y="-228600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9" name="Picture 131" descr="C:\Users\bolton\Documents\Research\Standardization\Depictions_Nitro\002_CN(=O)=O.jpg"/>
          <p:cNvPicPr>
            <a:picLocks noChangeAspect="1" noChangeArrowheads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972" y="-228600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3" name="Picture 75" descr="C:\Users\bolton\Documents\Research\Standardization\Depictions_Nitro\011_C[N+](=O)O.jpg"/>
          <p:cNvPicPr>
            <a:picLocks noChangeAspect="1" noChangeArrowheads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9600" y="811595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5" name="Picture 67" descr="C:\Users\bolton\Documents\Research\Standardization\Depictions_Nitro\003_CN(=O)O.jpg"/>
          <p:cNvPicPr>
            <a:picLocks noChangeAspect="1" noChangeArrowheads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925" y="5867400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1" name="Picture 113" descr="C:\Users\bolton\Documents\Research\Standardization\Depictions_Nitro\049_C[N+](=O)[O].jpg"/>
          <p:cNvPicPr>
            <a:picLocks noChangeAspect="1" noChangeArrowheads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979" y="1828800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9" name="Picture 71" descr="C:\Users\bolton\Documents\Research\Standardization\Depictions_Nitro\007_CN(O)O.jpg"/>
          <p:cNvPicPr>
            <a:picLocks noChangeAspect="1" noChangeArrowheads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717" y="5867400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3475149" y="2254251"/>
            <a:ext cx="5241705" cy="2349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normalization algorithms routinely go amuck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3678349" y="2457451"/>
            <a:ext cx="5567252" cy="23939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normalization algorithms are in our workflows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3881549" y="2717800"/>
            <a:ext cx="5567252" cy="26987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normalization algorithms do not reliably ‘understand’ chemistry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4121317" y="2965451"/>
            <a:ext cx="5632284" cy="33083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Normalization algorithms everywhere are ‘improving’ our chemistry…</a:t>
            </a:r>
          </a:p>
        </p:txBody>
      </p:sp>
    </p:spTree>
    <p:extLst>
      <p:ext uri="{BB962C8B-B14F-4D97-AF65-F5344CB8AC3E}">
        <p14:creationId xmlns:p14="http://schemas.microsoft.com/office/powerpoint/2010/main" val="303127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8" grpId="0" animBg="1"/>
      <p:bldP spid="67" grpId="0" animBg="1"/>
      <p:bldP spid="6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“</a:t>
            </a:r>
            <a:r>
              <a:rPr lang="en-US" sz="4800" b="1" dirty="0" err="1" smtClean="0">
                <a:solidFill>
                  <a:schemeClr val="bg1"/>
                </a:solidFill>
              </a:rPr>
              <a:t>RoboChem</a:t>
            </a:r>
            <a:r>
              <a:rPr lang="en-US" sz="4800" b="1" dirty="0" smtClean="0">
                <a:solidFill>
                  <a:schemeClr val="bg1"/>
                </a:solidFill>
              </a:rPr>
              <a:t>” apocalypse</a:t>
            </a:r>
            <a:r>
              <a:rPr lang="en-US" sz="4800" b="1" dirty="0">
                <a:solidFill>
                  <a:schemeClr val="bg1"/>
                </a:solidFill>
              </a:rPr>
              <a:t>? </a:t>
            </a:r>
            <a:endParaRPr lang="en-US" sz="4267" dirty="0">
              <a:solidFill>
                <a:schemeClr val="accent4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5650" name="Picture 2" descr="http://end-2012.com/wp-content/uploads/2011/04/End-of-the-world...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1544981"/>
            <a:ext cx="8229600" cy="4627219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4368800" y="6267847"/>
            <a:ext cx="6096000" cy="58496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67" b="1" dirty="0">
                <a:solidFill>
                  <a:schemeClr val="bg1"/>
                </a:solidFill>
              </a:rPr>
              <a:t>Image credit:</a:t>
            </a:r>
          </a:p>
          <a:p>
            <a:r>
              <a:rPr lang="en-US" sz="1067" b="1" dirty="0">
                <a:solidFill>
                  <a:schemeClr val="bg1"/>
                </a:solidFill>
              </a:rPr>
              <a:t>http://vignette2.wikia.nocookie.net/terminator/images/3/3e/Judgementday.jpg/revision/latest?cb=20090419205037</a:t>
            </a:r>
          </a:p>
        </p:txBody>
      </p:sp>
    </p:spTree>
    <p:extLst>
      <p:ext uri="{BB962C8B-B14F-4D97-AF65-F5344CB8AC3E}">
        <p14:creationId xmlns:p14="http://schemas.microsoft.com/office/powerpoint/2010/main" val="35012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chemical information divide</a:t>
            </a:r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0408" y="1920875"/>
            <a:ext cx="9011184" cy="393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470400" y="6289839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Image credit: </a:t>
            </a:r>
          </a:p>
          <a:p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http://screencrush.com/files/2017/05/TG_1200x628_Zaic_2017_0317.jpeg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267200" y="2616200"/>
            <a:ext cx="3657600" cy="2946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Algorithms are essential for us to do our work .. yet we are in a seemingly endless struggle where they are destroying our human curated content one normalization at a time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127999" y="193358"/>
            <a:ext cx="1989968" cy="649308"/>
            <a:chOff x="6096000" y="145018"/>
            <a:chExt cx="1492476" cy="486981"/>
          </a:xfrm>
        </p:grpSpPr>
        <p:sp>
          <p:nvSpPr>
            <p:cNvPr id="10" name="TextBox 9"/>
            <p:cNvSpPr txBox="1"/>
            <p:nvPr/>
          </p:nvSpPr>
          <p:spPr>
            <a:xfrm>
              <a:off x="6629400" y="285750"/>
              <a:ext cx="243096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v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96000" y="145018"/>
              <a:ext cx="1492476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u="sng" dirty="0"/>
                <a:t>understanding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843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UPAC | International Union of Pure and Applied Chemist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44" y="520700"/>
            <a:ext cx="432435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5357308" y="365125"/>
            <a:ext cx="5996492" cy="1325563"/>
          </a:xfrm>
        </p:spPr>
        <p:txBody>
          <a:bodyPr/>
          <a:lstStyle/>
          <a:p>
            <a:r>
              <a:rPr lang="en-US" dirty="0" smtClean="0"/>
              <a:t>Standards examples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40499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InChI</a:t>
            </a:r>
            <a:endParaRPr lang="en-US" dirty="0"/>
          </a:p>
          <a:p>
            <a:pPr lvl="1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</a:t>
            </a:r>
            <a:r>
              <a:rPr lang="en-US" dirty="0"/>
              <a:t>ternational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</a:t>
            </a:r>
            <a:r>
              <a:rPr lang="en-US" dirty="0"/>
              <a:t>emical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dirty="0" smtClean="0"/>
              <a:t>dentifier</a:t>
            </a:r>
            <a:endParaRPr lang="en-US" dirty="0"/>
          </a:p>
          <a:p>
            <a:r>
              <a:rPr lang="en-US" dirty="0"/>
              <a:t>Standard</a:t>
            </a:r>
          </a:p>
          <a:p>
            <a:pPr lvl="1"/>
            <a:r>
              <a:rPr lang="en-US" dirty="0"/>
              <a:t>Initially created by NIST</a:t>
            </a:r>
          </a:p>
          <a:p>
            <a:pPr lvl="1"/>
            <a:r>
              <a:rPr lang="en-US" dirty="0"/>
              <a:t>Under auspices of </a:t>
            </a:r>
            <a:r>
              <a:rPr lang="en-US" dirty="0" smtClean="0"/>
              <a:t>IUPAC (2004)</a:t>
            </a:r>
            <a:endParaRPr lang="en-US" dirty="0"/>
          </a:p>
          <a:p>
            <a:pPr lvl="1"/>
            <a:r>
              <a:rPr lang="en-US" dirty="0"/>
              <a:t>Open source, </a:t>
            </a:r>
            <a:r>
              <a:rPr lang="en-US" dirty="0" smtClean="0"/>
              <a:t>non-proprietary</a:t>
            </a:r>
          </a:p>
          <a:p>
            <a:pPr lvl="1"/>
            <a:r>
              <a:rPr lang="en-US" dirty="0" smtClean="0"/>
              <a:t>Layered design</a:t>
            </a:r>
            <a:endParaRPr lang="en-US" dirty="0"/>
          </a:p>
          <a:p>
            <a:r>
              <a:rPr lang="en-US" dirty="0"/>
              <a:t>Algorithm</a:t>
            </a:r>
          </a:p>
          <a:p>
            <a:pPr lvl="1"/>
            <a:r>
              <a:rPr lang="en-US" dirty="0"/>
              <a:t>Normalizes chemical representation</a:t>
            </a:r>
          </a:p>
          <a:p>
            <a:pPr lvl="1"/>
            <a:r>
              <a:rPr lang="en-US" dirty="0"/>
              <a:t>Includes </a:t>
            </a:r>
            <a:r>
              <a:rPr lang="en-US" dirty="0" smtClean="0"/>
              <a:t>layered ‘hashed</a:t>
            </a:r>
            <a:r>
              <a:rPr lang="en-US" dirty="0"/>
              <a:t>’ form called an </a:t>
            </a:r>
            <a:r>
              <a:rPr lang="en-US" dirty="0" err="1" smtClean="0"/>
              <a:t>InChIKey</a:t>
            </a:r>
            <a:r>
              <a:rPr lang="en-US" dirty="0" smtClean="0"/>
              <a:t> (fixed length)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167728" y="1880802"/>
            <a:ext cx="517084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/>
              <a:t>InChI=</a:t>
            </a:r>
            <a:r>
              <a:rPr lang="pt-BR" sz="2000" dirty="0">
                <a:solidFill>
                  <a:srgbClr val="FF0000"/>
                </a:solidFill>
              </a:rPr>
              <a:t>1</a:t>
            </a:r>
            <a:r>
              <a:rPr lang="pt-BR" sz="2000" dirty="0">
                <a:solidFill>
                  <a:srgbClr val="00B050"/>
                </a:solidFill>
              </a:rPr>
              <a:t>S</a:t>
            </a:r>
            <a:r>
              <a:rPr lang="pt-BR" sz="2000" dirty="0"/>
              <a:t>/</a:t>
            </a:r>
            <a:r>
              <a:rPr lang="pt-BR" sz="2000" dirty="0">
                <a:solidFill>
                  <a:srgbClr val="C00000"/>
                </a:solidFill>
              </a:rPr>
              <a:t>C12H22O11</a:t>
            </a:r>
            <a:r>
              <a:rPr lang="pt-BR" sz="2000" dirty="0"/>
              <a:t>/</a:t>
            </a:r>
            <a:r>
              <a:rPr lang="pt-BR" sz="2000" dirty="0">
                <a:solidFill>
                  <a:srgbClr val="7030A0"/>
                </a:solidFill>
              </a:rPr>
              <a:t>c13-1-4-6(16)8(18)9(19)11(21-4)23-12(3-15)10(20)7(17)5(2-14)22-12</a:t>
            </a:r>
            <a:r>
              <a:rPr lang="pt-BR" sz="2000" dirty="0"/>
              <a:t>/</a:t>
            </a:r>
            <a:r>
              <a:rPr lang="pt-BR" sz="2000" dirty="0">
                <a:solidFill>
                  <a:srgbClr val="0070C0"/>
                </a:solidFill>
              </a:rPr>
              <a:t>h4-11</a:t>
            </a:r>
            <a:r>
              <a:rPr lang="pt-BR" sz="2000" dirty="0" smtClean="0">
                <a:solidFill>
                  <a:srgbClr val="0070C0"/>
                </a:solidFill>
              </a:rPr>
              <a:t>,</a:t>
            </a:r>
          </a:p>
          <a:p>
            <a:r>
              <a:rPr lang="pt-BR" sz="2000" dirty="0" smtClean="0">
                <a:solidFill>
                  <a:srgbClr val="0070C0"/>
                </a:solidFill>
              </a:rPr>
              <a:t>13-20H,1-3H2</a:t>
            </a:r>
            <a:r>
              <a:rPr lang="pt-BR" sz="2000" dirty="0" smtClean="0"/>
              <a:t>/</a:t>
            </a:r>
            <a:r>
              <a:rPr lang="pt-BR" sz="2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t4-</a:t>
            </a:r>
            <a:r>
              <a:rPr lang="pt-BR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,5-,6-,7-,8+,9-,10</a:t>
            </a:r>
            <a:r>
              <a:rPr lang="pt-BR" sz="2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+,</a:t>
            </a:r>
          </a:p>
          <a:p>
            <a:r>
              <a:rPr lang="pt-BR" sz="2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11-</a:t>
            </a:r>
            <a:r>
              <a:rPr lang="pt-BR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,12+</a:t>
            </a:r>
            <a:r>
              <a:rPr lang="pt-BR" sz="2000" dirty="0"/>
              <a:t>/</a:t>
            </a:r>
            <a:r>
              <a:rPr lang="pt-BR" sz="2000" dirty="0">
                <a:solidFill>
                  <a:schemeClr val="bg2">
                    <a:lumMod val="25000"/>
                  </a:schemeClr>
                </a:solidFill>
              </a:rPr>
              <a:t>m1/s1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7" name="Picture 4" descr="Sucro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010" y="3135867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147836" y="1321655"/>
            <a:ext cx="1901674" cy="1569660"/>
          </a:xfrm>
          <a:prstGeom prst="rect">
            <a:avLst/>
          </a:prstGeom>
          <a:noFill/>
          <a:ln w="50800"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Version   </a:t>
            </a:r>
            <a:r>
              <a:rPr lang="en-US" sz="1600" dirty="0">
                <a:solidFill>
                  <a:srgbClr val="00B050"/>
                </a:solidFill>
              </a:rPr>
              <a:t>Type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Chemical formula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Connectivity</a:t>
            </a:r>
          </a:p>
          <a:p>
            <a:pPr algn="ctr"/>
            <a:r>
              <a:rPr lang="en-US" sz="1600" dirty="0" err="1">
                <a:solidFill>
                  <a:srgbClr val="0070C0"/>
                </a:solidFill>
              </a:rPr>
              <a:t>Charge&amp;Proton</a:t>
            </a:r>
            <a:endParaRPr lang="en-US" sz="1600" dirty="0">
              <a:solidFill>
                <a:srgbClr val="0070C0"/>
              </a:solidFill>
            </a:endParaRPr>
          </a:p>
          <a:p>
            <a:pPr algn="ctr"/>
            <a:r>
              <a:rPr lang="en-US" sz="16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Stereochemical</a:t>
            </a:r>
            <a:endParaRPr lang="en-US" sz="1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Other (e.g., Isotopic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6167728" y="5285403"/>
            <a:ext cx="24756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CZMRCDWAGMRECN-</a:t>
            </a:r>
          </a:p>
          <a:p>
            <a:r>
              <a:rPr lang="en-US" sz="2000" dirty="0" smtClean="0"/>
              <a:t>UGDNZRGBSA-N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1392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The need </a:t>
            </a:r>
            <a:r>
              <a:rPr lang="en-US" sz="4000" dirty="0"/>
              <a:t>for community best practices</a:t>
            </a:r>
            <a:br>
              <a:rPr lang="en-US" sz="4000" dirty="0"/>
            </a:br>
            <a:r>
              <a:rPr lang="en-US" sz="4000" dirty="0" smtClean="0"/>
              <a:t>	</a:t>
            </a:r>
            <a:r>
              <a:rPr lang="en-US" sz="3600" dirty="0" smtClean="0">
                <a:solidFill>
                  <a:schemeClr val="accent5"/>
                </a:solidFill>
              </a:rPr>
              <a:t>How do I detect if normalization </a:t>
            </a:r>
            <a:br>
              <a:rPr lang="en-US" sz="3600" dirty="0" smtClean="0">
                <a:solidFill>
                  <a:schemeClr val="accent5"/>
                </a:solidFill>
              </a:rPr>
            </a:br>
            <a:r>
              <a:rPr lang="en-US" sz="3600" dirty="0" smtClean="0">
                <a:solidFill>
                  <a:schemeClr val="accent5"/>
                </a:solidFill>
              </a:rPr>
              <a:t>	did something (bad) to my structure?</a:t>
            </a:r>
            <a:endParaRPr lang="en-US" sz="3600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sz="2667" dirty="0"/>
          </a:p>
          <a:p>
            <a:r>
              <a:rPr lang="en-US" sz="2667" dirty="0"/>
              <a:t>After you save a chemical in a file, open it back up</a:t>
            </a:r>
          </a:p>
          <a:p>
            <a:pPr lvl="1"/>
            <a:r>
              <a:rPr lang="en-US" dirty="0"/>
              <a:t>Is it the same as what you provided?</a:t>
            </a:r>
          </a:p>
          <a:p>
            <a:r>
              <a:rPr lang="en-US" sz="2667" dirty="0"/>
              <a:t>Compute descriptor</a:t>
            </a:r>
          </a:p>
          <a:p>
            <a:pPr lvl="1"/>
            <a:r>
              <a:rPr lang="en-US" dirty="0"/>
              <a:t>E.g., </a:t>
            </a:r>
            <a:r>
              <a:rPr lang="en-US" dirty="0" err="1"/>
              <a:t>InChIKey</a:t>
            </a:r>
            <a:endParaRPr lang="en-US" dirty="0"/>
          </a:p>
          <a:p>
            <a:r>
              <a:rPr lang="en-US" sz="2667" dirty="0"/>
              <a:t>Compare descriptor</a:t>
            </a:r>
          </a:p>
          <a:p>
            <a:pPr lvl="1"/>
            <a:r>
              <a:rPr lang="en-US" dirty="0"/>
              <a:t>Still same? If not, why?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85839522"/>
              </p:ext>
            </p:extLst>
          </p:nvPr>
        </p:nvGraphicFramePr>
        <p:xfrm>
          <a:off x="6197600" y="1951568"/>
          <a:ext cx="5384800" cy="45254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839554" y="3647758"/>
            <a:ext cx="2059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pc="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Compare</a:t>
            </a:r>
          </a:p>
        </p:txBody>
      </p:sp>
    </p:spTree>
    <p:extLst>
      <p:ext uri="{BB962C8B-B14F-4D97-AF65-F5344CB8AC3E}">
        <p14:creationId xmlns:p14="http://schemas.microsoft.com/office/powerpoint/2010/main" val="422272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267" dirty="0"/>
              <a:t>How to minimize normalization data corruption?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Retain original content (so you can go back)</a:t>
            </a:r>
          </a:p>
          <a:p>
            <a:r>
              <a:rPr lang="en-US" sz="2400" dirty="0"/>
              <a:t>Avoid re-normalizing structure (as-is possible)</a:t>
            </a:r>
          </a:p>
          <a:p>
            <a:r>
              <a:rPr lang="en-US" sz="2400" dirty="0"/>
              <a:t>Don’t assume normalization is flawless</a:t>
            </a:r>
          </a:p>
          <a:p>
            <a:r>
              <a:rPr lang="en-US" sz="2400" dirty="0"/>
              <a:t>Validate your software and workflows</a:t>
            </a:r>
          </a:p>
          <a:p>
            <a:pPr lvl="1"/>
            <a:r>
              <a:rPr lang="en-US" sz="2133" dirty="0"/>
              <a:t>AND each new version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Validation</a:t>
            </a:r>
          </a:p>
          <a:p>
            <a:pPr lvl="1"/>
            <a:r>
              <a:rPr lang="en-US" sz="2133" dirty="0"/>
              <a:t>Can still read your content?</a:t>
            </a:r>
          </a:p>
          <a:p>
            <a:pPr lvl="1"/>
            <a:r>
              <a:rPr lang="en-US" sz="2133" dirty="0"/>
              <a:t>Still interpreted the same?</a:t>
            </a:r>
          </a:p>
          <a:p>
            <a:pPr lvl="1"/>
            <a:r>
              <a:rPr lang="en-US" sz="2133" dirty="0"/>
              <a:t>Compute/compare descriptors (e.g., </a:t>
            </a:r>
            <a:r>
              <a:rPr lang="en-US" sz="2133" dirty="0" err="1"/>
              <a:t>InChIKey</a:t>
            </a:r>
            <a:r>
              <a:rPr lang="en-US" sz="2133" dirty="0"/>
              <a:t>)</a:t>
            </a:r>
          </a:p>
          <a:p>
            <a:pPr lvl="2"/>
            <a:r>
              <a:rPr lang="en-US" sz="1867" dirty="0"/>
              <a:t>Did it change?  If so, why?</a:t>
            </a:r>
          </a:p>
          <a:p>
            <a:pPr lvl="1"/>
            <a:r>
              <a:rPr lang="en-US" sz="2133" dirty="0"/>
              <a:t>Compare software and workflows</a:t>
            </a:r>
          </a:p>
          <a:p>
            <a:pPr lvl="1"/>
            <a:r>
              <a:rPr lang="en-US" sz="2133" dirty="0"/>
              <a:t>Report issues</a:t>
            </a:r>
          </a:p>
        </p:txBody>
      </p:sp>
      <p:pic>
        <p:nvPicPr>
          <p:cNvPr id="18434" name="Picture 2" descr="Image result for valida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673600"/>
            <a:ext cx="4368800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36668" y="6457890"/>
            <a:ext cx="49449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Image credit: </a:t>
            </a:r>
          </a:p>
          <a:p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https://cdn.yourstory.com/wp-content/uploads/2015/07/idea-validation-yourstory.jpg</a:t>
            </a:r>
          </a:p>
        </p:txBody>
      </p:sp>
    </p:spTree>
    <p:extLst>
      <p:ext uri="{BB962C8B-B14F-4D97-AF65-F5344CB8AC3E}">
        <p14:creationId xmlns:p14="http://schemas.microsoft.com/office/powerpoint/2010/main" val="59871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Validation testing to detect data corruption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6400800" y="1748368"/>
          <a:ext cx="5384800" cy="1782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6400800" y="4288368"/>
          <a:ext cx="5384800" cy="1883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11200" y="4571761"/>
            <a:ext cx="4771744" cy="1241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Transform might be:</a:t>
            </a:r>
          </a:p>
          <a:p>
            <a:r>
              <a:rPr lang="en-US" sz="1867" dirty="0"/>
              <a:t>(Re)compute 2-D coordinates</a:t>
            </a:r>
          </a:p>
          <a:p>
            <a:r>
              <a:rPr lang="en-US" sz="1867" dirty="0"/>
              <a:t>Aromaticity detection</a:t>
            </a:r>
          </a:p>
          <a:p>
            <a:r>
              <a:rPr lang="en-US" sz="1867" dirty="0"/>
              <a:t>…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010400" y="3124200"/>
            <a:ext cx="4064000" cy="609600"/>
            <a:chOff x="5257800" y="2343150"/>
            <a:chExt cx="3048000" cy="457200"/>
          </a:xfrm>
        </p:grpSpPr>
        <p:sp>
          <p:nvSpPr>
            <p:cNvPr id="9" name="Right Arrow 8"/>
            <p:cNvSpPr/>
            <p:nvPr/>
          </p:nvSpPr>
          <p:spPr>
            <a:xfrm rot="5400000">
              <a:off x="5257800" y="2343150"/>
              <a:ext cx="4572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6553200" y="2343150"/>
              <a:ext cx="4572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Right Arrow 10"/>
            <p:cNvSpPr/>
            <p:nvPr/>
          </p:nvSpPr>
          <p:spPr>
            <a:xfrm rot="5400000">
              <a:off x="7848600" y="2343150"/>
              <a:ext cx="4572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13" name="Group 12"/>
          <p:cNvGrpSpPr/>
          <p:nvPr/>
        </p:nvGrpSpPr>
        <p:grpSpPr>
          <a:xfrm rot="10800000">
            <a:off x="7010400" y="4140201"/>
            <a:ext cx="4064000" cy="609600"/>
            <a:chOff x="5257800" y="2343150"/>
            <a:chExt cx="3048000" cy="457200"/>
          </a:xfrm>
        </p:grpSpPr>
        <p:sp>
          <p:nvSpPr>
            <p:cNvPr id="14" name="Right Arrow 13"/>
            <p:cNvSpPr/>
            <p:nvPr/>
          </p:nvSpPr>
          <p:spPr>
            <a:xfrm rot="5400000">
              <a:off x="5257800" y="2343150"/>
              <a:ext cx="4572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5" name="Right Arrow 14"/>
            <p:cNvSpPr/>
            <p:nvPr/>
          </p:nvSpPr>
          <p:spPr>
            <a:xfrm rot="5400000">
              <a:off x="6553200" y="2343150"/>
              <a:ext cx="4572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6" name="Right Arrow 15"/>
            <p:cNvSpPr/>
            <p:nvPr/>
          </p:nvSpPr>
          <p:spPr>
            <a:xfrm rot="5400000">
              <a:off x="7848600" y="2343150"/>
              <a:ext cx="4572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6604001" y="3733801"/>
            <a:ext cx="1427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InChIKey1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64023" y="3733801"/>
            <a:ext cx="1427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InChIKey2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91223" y="3733801"/>
            <a:ext cx="1427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InChIKey3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711200" y="2539759"/>
            <a:ext cx="5384800" cy="2342861"/>
            <a:chOff x="533400" y="1885948"/>
            <a:chExt cx="4038600" cy="1757146"/>
          </a:xfrm>
        </p:grpSpPr>
        <p:graphicFrame>
          <p:nvGraphicFramePr>
            <p:cNvPr id="7" name="Content Placeholder 4"/>
            <p:cNvGraphicFramePr>
              <a:graphicFrameLocks/>
            </p:cNvGraphicFramePr>
            <p:nvPr>
              <p:extLst/>
            </p:nvPr>
          </p:nvGraphicFramePr>
          <p:xfrm>
            <a:off x="533400" y="2306419"/>
            <a:ext cx="4038600" cy="133667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2" r:lo="rId13" r:qs="rId14" r:cs="rId15"/>
            </a:graphicData>
          </a:graphic>
        </p:graphicFrame>
        <p:grpSp>
          <p:nvGrpSpPr>
            <p:cNvPr id="20" name="Group 19"/>
            <p:cNvGrpSpPr/>
            <p:nvPr/>
          </p:nvGrpSpPr>
          <p:grpSpPr>
            <a:xfrm rot="10800000">
              <a:off x="1066800" y="2190749"/>
              <a:ext cx="3048000" cy="457200"/>
              <a:chOff x="5257800" y="2343150"/>
              <a:chExt cx="3048000" cy="457200"/>
            </a:xfrm>
          </p:grpSpPr>
          <p:sp>
            <p:nvSpPr>
              <p:cNvPr id="21" name="Right Arrow 20"/>
              <p:cNvSpPr/>
              <p:nvPr/>
            </p:nvSpPr>
            <p:spPr>
              <a:xfrm rot="5400000">
                <a:off x="5257800" y="2343150"/>
                <a:ext cx="457200" cy="4572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2" name="Right Arrow 21"/>
              <p:cNvSpPr/>
              <p:nvPr/>
            </p:nvSpPr>
            <p:spPr>
              <a:xfrm rot="5400000">
                <a:off x="6553200" y="2343150"/>
                <a:ext cx="457200" cy="4572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3" name="Right Arrow 22"/>
              <p:cNvSpPr/>
              <p:nvPr/>
            </p:nvSpPr>
            <p:spPr>
              <a:xfrm rot="5400000">
                <a:off x="7848600" y="2343150"/>
                <a:ext cx="457200" cy="4572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762000" y="1885948"/>
              <a:ext cx="107063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InChIKey1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082017" y="1885948"/>
              <a:ext cx="107063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InChIKey2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377417" y="1885948"/>
              <a:ext cx="107063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InChIKey3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607952" y="5863431"/>
            <a:ext cx="957550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>
                <a:solidFill>
                  <a:srgbClr val="C00000"/>
                </a:solidFill>
              </a:rPr>
              <a:t>P.S. can you compute an </a:t>
            </a:r>
            <a:r>
              <a:rPr lang="en-US" sz="1867" dirty="0" err="1">
                <a:solidFill>
                  <a:srgbClr val="C00000"/>
                </a:solidFill>
              </a:rPr>
              <a:t>InChIKey</a:t>
            </a:r>
            <a:r>
              <a:rPr lang="en-US" sz="1867" dirty="0">
                <a:solidFill>
                  <a:srgbClr val="C00000"/>
                </a:solidFill>
              </a:rPr>
              <a:t> without normalization happening in your testing environment?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406400" y="1905000"/>
            <a:ext cx="3860800" cy="594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Do the </a:t>
            </a:r>
            <a:r>
              <a:rPr lang="en-US" sz="2400" dirty="0" err="1"/>
              <a:t>InChIKeys</a:t>
            </a:r>
            <a:r>
              <a:rPr lang="en-US" sz="2400" dirty="0"/>
              <a:t> match up?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68800" y="1348026"/>
            <a:ext cx="7761171" cy="83099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Such validation approaches won’t find everything but should tell you if you flipped stereo centers or changed connectivity</a:t>
            </a:r>
          </a:p>
        </p:txBody>
      </p:sp>
    </p:spTree>
    <p:extLst>
      <p:ext uri="{BB962C8B-B14F-4D97-AF65-F5344CB8AC3E}">
        <p14:creationId xmlns:p14="http://schemas.microsoft.com/office/powerpoint/2010/main" val="1533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You can help improve chemical informatics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6125136" y="1600200"/>
            <a:ext cx="5181600" cy="3829830"/>
            <a:chOff x="5257800" y="1123950"/>
            <a:chExt cx="3886200" cy="2872373"/>
          </a:xfrm>
        </p:grpSpPr>
        <p:pic>
          <p:nvPicPr>
            <p:cNvPr id="1026" name="Picture 2" descr="https://media.licdn.com/mpr/mpr/shrinknp_400_400/AAEAAQAAAAAAAAcPAAAAJDFjOTk4YzRiLWJiZTItNDBkNi1hYTYyLTJkOTFiZTBlNTMzMQ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0" y="1123950"/>
              <a:ext cx="3810000" cy="2533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257800" y="3604052"/>
              <a:ext cx="3886200" cy="3922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33" dirty="0"/>
                <a:t>Image credit: https://media.licdn.com/mpr/mpr/shrinknp_400_400/AAEAAQAAAAAAAAcPAAAAJDFjOTk4YzRiLWJiZTItNDBkNi1hYTYyLTJkOTFiZTBlNTMzMQ.jpg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85264" y="1498601"/>
            <a:ext cx="4354608" cy="3728293"/>
            <a:chOff x="61353" y="1276350"/>
            <a:chExt cx="3265956" cy="2796220"/>
          </a:xfrm>
        </p:grpSpPr>
        <p:pic>
          <p:nvPicPr>
            <p:cNvPr id="1028" name="Picture 4" descr="http://www.idreamcareer.com/img/blog/1449649713-make-a-difference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53" y="1276350"/>
              <a:ext cx="3113556" cy="259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228600" y="3787973"/>
              <a:ext cx="3098709" cy="2845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33" dirty="0"/>
                <a:t>Image credit: </a:t>
              </a:r>
            </a:p>
            <a:p>
              <a:r>
                <a:rPr lang="en-US" sz="933" dirty="0"/>
                <a:t>http://www.idreamcareer.com/img/blog/1449649713-make-a-difference.jpg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306698" y="5578158"/>
            <a:ext cx="7847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Feel free to email me for information .. </a:t>
            </a:r>
            <a:r>
              <a:rPr lang="en-US" sz="2400" b="1" dirty="0">
                <a:solidFill>
                  <a:srgbClr val="20558A"/>
                </a:solidFill>
              </a:rPr>
              <a:t>evan.bolton@nih.gov</a:t>
            </a:r>
          </a:p>
        </p:txBody>
      </p:sp>
    </p:spTree>
    <p:extLst>
      <p:ext uri="{BB962C8B-B14F-4D97-AF65-F5344CB8AC3E}">
        <p14:creationId xmlns:p14="http://schemas.microsoft.com/office/powerpoint/2010/main" val="18123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Call for Interest!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Improve interoperability </a:t>
            </a:r>
            <a:br>
              <a:rPr lang="en-US" sz="3200" dirty="0"/>
            </a:br>
            <a:r>
              <a:rPr lang="en-US" sz="3200" dirty="0"/>
              <a:t>and accuracy of chemical data exchange</a:t>
            </a:r>
          </a:p>
          <a:p>
            <a:r>
              <a:rPr lang="en-US" sz="3200" dirty="0"/>
              <a:t>Promote interchange of chemical structures, transformations, functional group definitions and </a:t>
            </a:r>
            <a:br>
              <a:rPr lang="en-US" sz="3200" dirty="0"/>
            </a:br>
            <a:r>
              <a:rPr lang="en-US" sz="3200" dirty="0"/>
              <a:t>other information</a:t>
            </a:r>
          </a:p>
          <a:p>
            <a:r>
              <a:rPr lang="en-US" sz="3200" dirty="0"/>
              <a:t>Participate in a community driven process to extend machine-readable open chemical representations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15000" y="279401"/>
            <a:ext cx="6375401" cy="18774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en-US" sz="7200" dirty="0">
                <a:solidFill>
                  <a:schemeClr val="accent6">
                    <a:lumMod val="50000"/>
                  </a:schemeClr>
                </a:solidFill>
                <a:latin typeface="Phosphate Solid" charset="0"/>
                <a:ea typeface="Phosphate Solid" charset="0"/>
                <a:cs typeface="Phosphate Solid" charset="0"/>
              </a:rPr>
              <a:t>COMM   NITY</a:t>
            </a:r>
          </a:p>
          <a:p>
            <a:pPr algn="r"/>
            <a:r>
              <a:rPr lang="en-US" sz="4000" dirty="0">
                <a:solidFill>
                  <a:schemeClr val="accent6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We Need </a:t>
            </a:r>
            <a:r>
              <a:rPr lang="en-US" sz="4400" dirty="0">
                <a:solidFill>
                  <a:schemeClr val="accent6">
                    <a:lumMod val="50000"/>
                  </a:schemeClr>
                </a:solidFill>
                <a:latin typeface="Phosphate Solid" charset="0"/>
                <a:ea typeface="Phosphate Solid" charset="0"/>
                <a:cs typeface="Phosphate Solid" charset="0"/>
              </a:rPr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339235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Structure formats!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 dirty="0"/>
              <a:t>SMILES</a:t>
            </a:r>
            <a:r>
              <a:rPr lang="en-US" sz="2400" dirty="0"/>
              <a:t>, </a:t>
            </a:r>
            <a:r>
              <a:rPr lang="en-US" sz="2400" b="1" dirty="0"/>
              <a:t>SMARTS</a:t>
            </a:r>
            <a:r>
              <a:rPr lang="en-US" sz="2400" dirty="0"/>
              <a:t>, </a:t>
            </a:r>
            <a:r>
              <a:rPr lang="en-US" sz="2400" b="1" dirty="0" smtClean="0"/>
              <a:t>CTAB/MOL/SDF</a:t>
            </a:r>
            <a:endParaRPr lang="en-US" sz="2400" b="1" dirty="0"/>
          </a:p>
          <a:p>
            <a:r>
              <a:rPr lang="en-US" sz="2400" dirty="0"/>
              <a:t>Broad adoption across toolkits, chemical drawing tools, chemistry applications, and within chemical data storage systems</a:t>
            </a:r>
          </a:p>
          <a:p>
            <a:r>
              <a:rPr lang="en-US" sz="2400" dirty="0"/>
              <a:t>Multiple dialects and extensions in use and no open and up-to-date reference documents describing these formats</a:t>
            </a:r>
          </a:p>
          <a:p>
            <a:r>
              <a:rPr lang="en-US" sz="2400" dirty="0"/>
              <a:t>Significant barriers for interoperability and accurate interchange of chemical information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NEED OPEN STANDARDS:</a:t>
            </a:r>
          </a:p>
          <a:p>
            <a:r>
              <a:rPr lang="en-US" dirty="0"/>
              <a:t>Freely accessible and redistributable documentation</a:t>
            </a:r>
          </a:p>
          <a:p>
            <a:r>
              <a:rPr lang="en-US" dirty="0"/>
              <a:t>Publicly visible process for suggesting and discussing improvements and corrections</a:t>
            </a:r>
          </a:p>
          <a:p>
            <a:r>
              <a:rPr lang="en-US" dirty="0"/>
              <a:t>Community agreed criteria for interoperability</a:t>
            </a:r>
          </a:p>
          <a:p>
            <a:r>
              <a:rPr lang="en-US" dirty="0"/>
              <a:t>Clear stewardship</a:t>
            </a:r>
          </a:p>
        </p:txBody>
      </p:sp>
    </p:spTree>
    <p:extLst>
      <p:ext uri="{BB962C8B-B14F-4D97-AF65-F5344CB8AC3E}">
        <p14:creationId xmlns:p14="http://schemas.microsoft.com/office/powerpoint/2010/main" val="191092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formally get involved?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Steve Heller </a:t>
            </a:r>
            <a:r>
              <a:rPr lang="en-US" dirty="0"/>
              <a:t>– </a:t>
            </a:r>
            <a:r>
              <a:rPr lang="en-US" dirty="0" smtClean="0"/>
              <a:t>InChI </a:t>
            </a:r>
            <a:r>
              <a:rPr lang="en-US" dirty="0"/>
              <a:t>Trust</a:t>
            </a:r>
          </a:p>
          <a:p>
            <a:pPr lvl="1"/>
            <a:r>
              <a:rPr lang="en-US" dirty="0"/>
              <a:t>IUPAC </a:t>
            </a:r>
            <a:r>
              <a:rPr lang="en-US" dirty="0" err="1"/>
              <a:t>InChI</a:t>
            </a:r>
            <a:r>
              <a:rPr lang="en-US" dirty="0"/>
              <a:t> Subcommittee</a:t>
            </a:r>
          </a:p>
          <a:p>
            <a:pPr marL="609585" lvl="1" indent="0">
              <a:buNone/>
            </a:pPr>
            <a:r>
              <a:rPr lang="en-US" sz="2200" dirty="0">
                <a:solidFill>
                  <a:schemeClr val="accent1"/>
                </a:solidFill>
              </a:rPr>
              <a:t>https://iupac.org/who-we-are/divisions/division-details/inchi/</a:t>
            </a:r>
          </a:p>
          <a:p>
            <a:r>
              <a:rPr lang="en-US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Leah McEwen </a:t>
            </a:r>
            <a:r>
              <a:rPr lang="en-US" dirty="0"/>
              <a:t>– Cornell Univ.</a:t>
            </a:r>
          </a:p>
          <a:p>
            <a:pPr lvl="1"/>
            <a:r>
              <a:rPr lang="en-US" dirty="0"/>
              <a:t>IUPAC CPCDS - Committee on Publications and Cheminformatics Data Standards</a:t>
            </a:r>
          </a:p>
          <a:p>
            <a:pPr lvl="2"/>
            <a:r>
              <a:rPr lang="en-US" dirty="0"/>
              <a:t>SCDS - Subcommittee on Cheminformatics Data Standards</a:t>
            </a:r>
          </a:p>
          <a:p>
            <a:pPr marL="1219170" lvl="2" indent="0">
              <a:buNone/>
            </a:pPr>
            <a:r>
              <a:rPr lang="en-US" sz="2200" dirty="0">
                <a:solidFill>
                  <a:schemeClr val="accent1"/>
                </a:solidFill>
              </a:rPr>
              <a:t>https://iupac.org/who-we-are/committees/committee-details/?body_code=036</a:t>
            </a:r>
          </a:p>
          <a:p>
            <a:r>
              <a:rPr lang="en-US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Ian Bruno </a:t>
            </a:r>
            <a:r>
              <a:rPr lang="en-US" dirty="0"/>
              <a:t>– CCDC</a:t>
            </a:r>
          </a:p>
          <a:p>
            <a:pPr lvl="1"/>
            <a:r>
              <a:rPr lang="en-US" dirty="0"/>
              <a:t>RDA (Research Data Alliance) - Chemistry Research Data Interest Group</a:t>
            </a:r>
          </a:p>
          <a:p>
            <a:pPr marL="609585" lvl="1" indent="0">
              <a:buNone/>
            </a:pPr>
            <a:r>
              <a:rPr lang="en-US" sz="2200" dirty="0">
                <a:solidFill>
                  <a:schemeClr val="accent1"/>
                </a:solidFill>
              </a:rPr>
              <a:t>https://www.rd-alliance.org/groups/chemistry-research-data-interest-group.html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379200" y="6324600"/>
            <a:ext cx="812800" cy="457200"/>
          </a:xfrm>
          <a:prstGeom prst="rect">
            <a:avLst/>
          </a:prstGeom>
        </p:spPr>
        <p:txBody>
          <a:bodyPr lIns="91440" tIns="45720" rIns="91440" bIns="45720"/>
          <a:lstStyle/>
          <a:p>
            <a:fld id="{0C9FA9AA-3294-404D-B319-2B75C3DF66C7}" type="slidenum">
              <a:rPr lang="en-US" smtClean="0">
                <a:solidFill>
                  <a:srgbClr val="ECEDD1"/>
                </a:solidFill>
              </a:rPr>
              <a:pPr/>
              <a:t>46</a:t>
            </a:fld>
            <a:endParaRPr lang="en-US" dirty="0">
              <a:solidFill>
                <a:srgbClr val="ECED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70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Chemical data issues are fundamental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Many answers to “How do I describe my substance and its data?”</a:t>
            </a:r>
          </a:p>
          <a:p>
            <a:r>
              <a:rPr lang="en-US" sz="2400" dirty="0"/>
              <a:t>Information is made for humans</a:t>
            </a:r>
          </a:p>
          <a:p>
            <a:r>
              <a:rPr lang="en-US" sz="2400" dirty="0"/>
              <a:t>Need computer understanding of information</a:t>
            </a:r>
          </a:p>
          <a:p>
            <a:r>
              <a:rPr lang="en-US" sz="2400" dirty="0"/>
              <a:t>Chemical structure representation is insufficient</a:t>
            </a:r>
          </a:p>
          <a:p>
            <a:r>
              <a:rPr lang="en-US" sz="2400" dirty="0"/>
              <a:t>Publically available chemical information is heavily fragmented</a:t>
            </a:r>
          </a:p>
        </p:txBody>
      </p:sp>
      <p:pic>
        <p:nvPicPr>
          <p:cNvPr id="19460" name="Picture 4" descr="Image result for fundamental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378242"/>
            <a:ext cx="5181600" cy="298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379200" y="6324600"/>
            <a:ext cx="812800" cy="457200"/>
          </a:xfrm>
          <a:prstGeom prst="rect">
            <a:avLst/>
          </a:prstGeom>
        </p:spPr>
        <p:txBody>
          <a:bodyPr lIns="91440" tIns="45720" rIns="91440" bIns="45720"/>
          <a:lstStyle/>
          <a:p>
            <a:fld id="{0C9FA9AA-3294-404D-B319-2B75C3DF66C7}" type="slidenum">
              <a:rPr lang="en-US" smtClean="0">
                <a:solidFill>
                  <a:srgbClr val="ECEDD1"/>
                </a:solidFill>
              </a:rPr>
              <a:pPr/>
              <a:t>47</a:t>
            </a:fld>
            <a:endParaRPr lang="en-US" dirty="0">
              <a:solidFill>
                <a:srgbClr val="ECEDD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91200" y="6330395"/>
            <a:ext cx="4775200" cy="42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67" b="1" dirty="0">
                <a:solidFill>
                  <a:schemeClr val="bg1"/>
                </a:solidFill>
              </a:rPr>
              <a:t>Image credit: </a:t>
            </a:r>
          </a:p>
          <a:p>
            <a:r>
              <a:rPr lang="en-US" sz="1067" b="1" dirty="0">
                <a:solidFill>
                  <a:schemeClr val="bg1"/>
                </a:solidFill>
              </a:rPr>
              <a:t>http://agepla.dev.upcom.eu/sites/default/files/Fundamental_Rights-puzzle.jpg</a:t>
            </a:r>
          </a:p>
        </p:txBody>
      </p:sp>
    </p:spTree>
    <p:extLst>
      <p:ext uri="{BB962C8B-B14F-4D97-AF65-F5344CB8AC3E}">
        <p14:creationId xmlns:p14="http://schemas.microsoft.com/office/powerpoint/2010/main" val="322841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Standards exist but they are incomplete</a:t>
            </a:r>
          </a:p>
          <a:p>
            <a:pPr lvl="1"/>
            <a:r>
              <a:rPr lang="en-US" sz="2000" dirty="0" smtClean="0"/>
              <a:t>Need updated chemical information standards with an emphasis towards machine understanding and interpretation</a:t>
            </a:r>
          </a:p>
          <a:p>
            <a:pPr lvl="1"/>
            <a:r>
              <a:rPr lang="en-US" sz="2000" dirty="0" smtClean="0"/>
              <a:t>Need updated standards for biologics (amino acids, nucleic acids, saccharides, lipids) especially in the areas of intermixed line notations and mixed depictions</a:t>
            </a:r>
          </a:p>
          <a:p>
            <a:r>
              <a:rPr lang="en-US" sz="2400" dirty="0" smtClean="0"/>
              <a:t>Need community standards</a:t>
            </a:r>
          </a:p>
          <a:p>
            <a:pPr lvl="1"/>
            <a:r>
              <a:rPr lang="en-US" sz="2000" dirty="0" smtClean="0"/>
              <a:t>for common file formats (e.g., SDF, SMILES)</a:t>
            </a:r>
          </a:p>
          <a:p>
            <a:pPr lvl="1"/>
            <a:r>
              <a:rPr lang="en-US" sz="2000" dirty="0" smtClean="0"/>
              <a:t>for common algorithms (e.g., stereo perception, aromaticity/</a:t>
            </a:r>
            <a:r>
              <a:rPr lang="en-US" sz="2000" dirty="0" err="1" smtClean="0"/>
              <a:t>kekulization</a:t>
            </a:r>
            <a:r>
              <a:rPr lang="en-US" sz="2000" dirty="0" smtClean="0"/>
              <a:t>)</a:t>
            </a:r>
          </a:p>
          <a:p>
            <a:r>
              <a:rPr lang="en-US" sz="2400" dirty="0" smtClean="0"/>
              <a:t>Need community standard best practices</a:t>
            </a:r>
          </a:p>
          <a:p>
            <a:pPr lvl="1"/>
            <a:r>
              <a:rPr lang="en-US" sz="2000" dirty="0" smtClean="0"/>
              <a:t>for the many folks who like to make tools (e.g., round robin testing, edge case testing)</a:t>
            </a:r>
          </a:p>
        </p:txBody>
      </p:sp>
    </p:spTree>
    <p:extLst>
      <p:ext uri="{BB962C8B-B14F-4D97-AF65-F5344CB8AC3E}">
        <p14:creationId xmlns:p14="http://schemas.microsoft.com/office/powerpoint/2010/main" val="22075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ChangeArrowheads="1"/>
          </p:cNvSpPr>
          <p:nvPr/>
        </p:nvSpPr>
        <p:spPr bwMode="auto">
          <a:xfrm>
            <a:off x="1905000" y="508000"/>
            <a:ext cx="7315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 anchor="ctr"/>
          <a:lstStyle/>
          <a:p>
            <a:pPr>
              <a:lnSpc>
                <a:spcPct val="110000"/>
              </a:lnSpc>
              <a:defRPr/>
            </a:pPr>
            <a:r>
              <a:rPr lang="en-US" sz="4000" b="1" dirty="0">
                <a:latin typeface="Helvetica" panose="020B0604020202020204" pitchFamily="34" charset="0"/>
                <a:cs typeface="Helvetica" panose="020B0604020202020204" pitchFamily="34" charset="0"/>
              </a:rPr>
              <a:t>PubChem Crew …</a:t>
            </a:r>
          </a:p>
        </p:txBody>
      </p:sp>
      <p:sp>
        <p:nvSpPr>
          <p:cNvPr id="8196" name="Rectangle 3"/>
          <p:cNvSpPr>
            <a:spLocks noChangeArrowheads="1"/>
          </p:cNvSpPr>
          <p:nvPr/>
        </p:nvSpPr>
        <p:spPr bwMode="auto">
          <a:xfrm>
            <a:off x="1752600" y="990600"/>
            <a:ext cx="48768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/>
          <a:p>
            <a:pPr marL="342891" indent="-342891" algn="ctr">
              <a:lnSpc>
                <a:spcPct val="110000"/>
              </a:lnSpc>
              <a:spcBef>
                <a:spcPct val="20000"/>
              </a:spcBef>
              <a:defRPr/>
            </a:pPr>
            <a:endParaRPr lang="en-US" sz="400" b="1" dirty="0">
              <a:solidFill>
                <a:schemeClr val="accent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891" indent="-342891" algn="ctr">
              <a:lnSpc>
                <a:spcPct val="110000"/>
              </a:lnSpc>
              <a:spcBef>
                <a:spcPct val="20000"/>
              </a:spcBef>
              <a:defRPr/>
            </a:pPr>
            <a:endParaRPr lang="en-US" sz="28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891" indent="-342891" algn="ctr">
              <a:lnSpc>
                <a:spcPct val="110000"/>
              </a:lnSpc>
              <a:spcBef>
                <a:spcPct val="20000"/>
              </a:spcBef>
              <a:defRPr/>
            </a:pPr>
            <a:r>
              <a:rPr lang="en-US" sz="2800" b="1" dirty="0">
                <a:solidFill>
                  <a:srgbClr val="20558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Evan Bolton</a:t>
            </a:r>
          </a:p>
          <a:p>
            <a:pPr marL="342891" indent="-342891" algn="ctr">
              <a:lnSpc>
                <a:spcPct val="110000"/>
              </a:lnSpc>
              <a:spcBef>
                <a:spcPct val="20000"/>
              </a:spcBef>
              <a:defRPr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Jie Chen</a:t>
            </a:r>
          </a:p>
          <a:p>
            <a:pPr marL="342891" indent="-342891" algn="ctr">
              <a:lnSpc>
                <a:spcPct val="110000"/>
              </a:lnSpc>
              <a:spcBef>
                <a:spcPct val="20000"/>
              </a:spcBef>
              <a:defRPr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Tiejun Cheng</a:t>
            </a:r>
          </a:p>
          <a:p>
            <a:pPr marL="342891" indent="-342891" algn="ctr">
              <a:lnSpc>
                <a:spcPct val="110000"/>
              </a:lnSpc>
              <a:spcBef>
                <a:spcPct val="20000"/>
              </a:spcBef>
              <a:defRPr/>
            </a:pPr>
            <a:r>
              <a:rPr lang="en-US" sz="28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Qingliang</a:t>
            </a: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 (Leon) Li</a:t>
            </a:r>
          </a:p>
          <a:p>
            <a:pPr marL="342891" indent="-342891" algn="ctr">
              <a:lnSpc>
                <a:spcPct val="110000"/>
              </a:lnSpc>
              <a:spcBef>
                <a:spcPct val="20000"/>
              </a:spcBef>
              <a:defRPr/>
            </a:pPr>
            <a:r>
              <a:rPr lang="en-US" sz="28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Asta</a:t>
            </a: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 Gindulyte</a:t>
            </a:r>
          </a:p>
          <a:p>
            <a:pPr marL="342891" indent="-342891" algn="ctr">
              <a:lnSpc>
                <a:spcPct val="110000"/>
              </a:lnSpc>
              <a:spcBef>
                <a:spcPct val="20000"/>
              </a:spcBef>
              <a:defRPr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Jane He</a:t>
            </a:r>
          </a:p>
          <a:p>
            <a:pPr marL="342891" indent="-342891" algn="ctr">
              <a:lnSpc>
                <a:spcPct val="110000"/>
              </a:lnSpc>
              <a:spcBef>
                <a:spcPct val="20000"/>
              </a:spcBef>
              <a:defRPr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Siqian He</a:t>
            </a:r>
          </a:p>
          <a:p>
            <a:pPr marL="342891" indent="-342891" algn="ctr">
              <a:lnSpc>
                <a:spcPct val="110000"/>
              </a:lnSpc>
              <a:spcBef>
                <a:spcPct val="20000"/>
              </a:spcBef>
              <a:defRPr/>
            </a:pPr>
            <a:endParaRPr lang="en-US" sz="28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197" name="Rectangle 5"/>
          <p:cNvSpPr>
            <a:spLocks noChangeArrowheads="1"/>
          </p:cNvSpPr>
          <p:nvPr/>
        </p:nvSpPr>
        <p:spPr bwMode="auto">
          <a:xfrm>
            <a:off x="6400800" y="990600"/>
            <a:ext cx="39624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/>
          <a:p>
            <a:pPr marL="342891" indent="-342891" algn="ctr">
              <a:lnSpc>
                <a:spcPct val="110000"/>
              </a:lnSpc>
              <a:spcBef>
                <a:spcPct val="20000"/>
              </a:spcBef>
              <a:defRPr/>
            </a:pPr>
            <a:endParaRPr lang="en-US" sz="267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891" indent="-342891" algn="ctr">
              <a:lnSpc>
                <a:spcPct val="110000"/>
              </a:lnSpc>
              <a:spcBef>
                <a:spcPct val="20000"/>
              </a:spcBef>
              <a:defRPr/>
            </a:pPr>
            <a:endParaRPr lang="en-US" sz="28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891" indent="-342891" algn="ctr">
              <a:lnSpc>
                <a:spcPct val="110000"/>
              </a:lnSpc>
              <a:spcBef>
                <a:spcPct val="20000"/>
              </a:spcBef>
              <a:defRPr/>
            </a:pPr>
            <a:endParaRPr lang="en-US" sz="2800" b="1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891" indent="-342891" algn="ctr">
              <a:lnSpc>
                <a:spcPct val="110000"/>
              </a:lnSpc>
              <a:spcBef>
                <a:spcPct val="20000"/>
              </a:spcBef>
              <a:defRPr/>
            </a:pPr>
            <a:r>
              <a:rPr lang="en-US" sz="2800" b="1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Sunghwan</a:t>
            </a:r>
            <a:r>
              <a:rPr lang="en-US" sz="28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Kim</a:t>
            </a:r>
          </a:p>
          <a:p>
            <a:pPr marL="342891" indent="-342891" algn="ctr">
              <a:lnSpc>
                <a:spcPct val="110000"/>
              </a:lnSpc>
              <a:spcBef>
                <a:spcPct val="20000"/>
              </a:spcBef>
              <a:defRPr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Ben Shoemaker</a:t>
            </a:r>
          </a:p>
          <a:p>
            <a:pPr marL="342891" indent="-342891" algn="ctr">
              <a:lnSpc>
                <a:spcPct val="110000"/>
              </a:lnSpc>
              <a:spcBef>
                <a:spcPct val="20000"/>
              </a:spcBef>
              <a:defRPr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Paul Thiessen</a:t>
            </a:r>
          </a:p>
          <a:p>
            <a:pPr marL="342891" indent="-342891" algn="ctr">
              <a:lnSpc>
                <a:spcPct val="110000"/>
              </a:lnSpc>
              <a:spcBef>
                <a:spcPct val="20000"/>
              </a:spcBef>
              <a:defRPr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Bo Yu</a:t>
            </a:r>
          </a:p>
          <a:p>
            <a:pPr marL="342891" indent="-342891" algn="ctr">
              <a:lnSpc>
                <a:spcPct val="110000"/>
              </a:lnSpc>
              <a:spcBef>
                <a:spcPct val="20000"/>
              </a:spcBef>
              <a:defRPr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Leonid Zaslavsky</a:t>
            </a:r>
          </a:p>
          <a:p>
            <a:pPr marL="342891" indent="-342891" algn="ctr">
              <a:lnSpc>
                <a:spcPct val="110000"/>
              </a:lnSpc>
              <a:spcBef>
                <a:spcPct val="20000"/>
              </a:spcBef>
              <a:defRPr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Jian Zhang</a:t>
            </a:r>
          </a:p>
          <a:p>
            <a:pPr marL="342891" indent="-342891" algn="ctr">
              <a:lnSpc>
                <a:spcPct val="110000"/>
              </a:lnSpc>
              <a:spcBef>
                <a:spcPct val="20000"/>
              </a:spcBef>
              <a:defRPr/>
            </a:pPr>
            <a:endParaRPr lang="en-US" sz="28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7095" y="5808627"/>
            <a:ext cx="5415505" cy="6463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Special thanks to the NCBI Help Desk, especially Rana Morris, and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past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PubChem group members.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11214100" y="6324600"/>
            <a:ext cx="812800" cy="457200"/>
          </a:xfrm>
          <a:prstGeom prst="rect">
            <a:avLst/>
          </a:prstGeom>
        </p:spPr>
        <p:txBody>
          <a:bodyPr lIns="91440" tIns="45720" rIns="91440" bIns="45720"/>
          <a:lstStyle/>
          <a:p>
            <a:fld id="{0C9FA9AA-3294-404D-B319-2B75C3DF66C7}" type="slidenum">
              <a:rPr lang="en-US" smtClean="0">
                <a:solidFill>
                  <a:srgbClr val="ECEDD1"/>
                </a:solidFill>
              </a:rPr>
              <a:pPr/>
              <a:t>49</a:t>
            </a:fld>
            <a:endParaRPr lang="en-US" dirty="0">
              <a:solidFill>
                <a:srgbClr val="ECEDD1"/>
              </a:solidFill>
            </a:endParaRPr>
          </a:p>
        </p:txBody>
      </p:sp>
      <p:sp>
        <p:nvSpPr>
          <p:cNvPr id="8" name="Text Placeholder 7"/>
          <p:cNvSpPr txBox="1">
            <a:spLocks/>
          </p:cNvSpPr>
          <p:nvPr/>
        </p:nvSpPr>
        <p:spPr>
          <a:xfrm>
            <a:off x="6400800" y="5868196"/>
            <a:ext cx="5366509" cy="9305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This research was supported by the Intramural Research Program of the NIH, National Library of Medicine.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6085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21917" tIns="60958" rIns="121917" bIns="60958">
            <a:normAutofit fontScale="90000"/>
          </a:bodyPr>
          <a:lstStyle/>
          <a:p>
            <a:r>
              <a:rPr lang="en-US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use case for InChI or </a:t>
            </a:r>
            <a:r>
              <a:rPr lang="en-US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InChIKey</a:t>
            </a:r>
            <a:r>
              <a:rPr lang="en-US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br>
              <a:rPr lang="en-US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/>
              <a:t>	Quickly m</a:t>
            </a:r>
            <a:r>
              <a:rPr lang="en-US" sz="4000" dirty="0" smtClean="0"/>
              <a:t>ap </a:t>
            </a:r>
            <a:r>
              <a:rPr lang="en-US" sz="4000" dirty="0"/>
              <a:t>your </a:t>
            </a:r>
            <a:r>
              <a:rPr lang="en-US" sz="4000" dirty="0" smtClean="0"/>
              <a:t>records to other resources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 lIns="121917" tIns="60958" rIns="121917" bIns="60958">
            <a:normAutofit/>
          </a:bodyPr>
          <a:lstStyle/>
          <a:p>
            <a:r>
              <a:rPr lang="en-US" dirty="0"/>
              <a:t>PubChem FTP site provides a complete tab-delimited file containing all +</a:t>
            </a:r>
            <a:r>
              <a:rPr lang="en-US" dirty="0" smtClean="0"/>
              <a:t>95M </a:t>
            </a:r>
            <a:r>
              <a:rPr lang="en-US" dirty="0"/>
              <a:t>chemicals</a:t>
            </a:r>
          </a:p>
          <a:p>
            <a:pPr lvl="1"/>
            <a:r>
              <a:rPr lang="en-US" dirty="0"/>
              <a:t>PubChem Compound </a:t>
            </a:r>
            <a:r>
              <a:rPr lang="en-US" dirty="0" smtClean="0"/>
              <a:t>Identifier (CID), </a:t>
            </a:r>
            <a:r>
              <a:rPr lang="en-US" dirty="0"/>
              <a:t>InChI, </a:t>
            </a:r>
            <a:r>
              <a:rPr lang="en-US" dirty="0" err="1"/>
              <a:t>InChIKey</a:t>
            </a:r>
            <a:endParaRPr lang="en-US" dirty="0"/>
          </a:p>
          <a:p>
            <a:pPr lvl="1">
              <a:buNone/>
            </a:pPr>
            <a:r>
              <a:rPr lang="en-US" sz="2000" b="1" dirty="0">
                <a:solidFill>
                  <a:srgbClr val="20558A"/>
                </a:solidFill>
              </a:rPr>
              <a:t>ftp://ftp.ncbi.nlm.nih.gov/pubchem/Compound/Extras/CID-InChI-Key.gz</a:t>
            </a:r>
          </a:p>
          <a:p>
            <a:endParaRPr lang="en-US" sz="1200" dirty="0" smtClean="0"/>
          </a:p>
          <a:p>
            <a:r>
              <a:rPr lang="en-US" dirty="0" smtClean="0"/>
              <a:t>Compute </a:t>
            </a:r>
            <a:r>
              <a:rPr lang="en-US" dirty="0"/>
              <a:t>InChI/Key </a:t>
            </a:r>
            <a:r>
              <a:rPr lang="en-US" dirty="0" smtClean="0"/>
              <a:t>for your records</a:t>
            </a:r>
          </a:p>
          <a:p>
            <a:r>
              <a:rPr lang="en-US" dirty="0" smtClean="0"/>
              <a:t>Compare InChI/Key strings (</a:t>
            </a:r>
            <a:r>
              <a:rPr lang="en-US" dirty="0"/>
              <a:t>or DB join)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C9FA9AA-3294-404D-B319-2B75C3DF66C7}" type="slidenum">
              <a:rPr lang="en-US" smtClean="0">
                <a:solidFill>
                  <a:srgbClr val="ECEDD1"/>
                </a:solidFill>
              </a:rPr>
              <a:pPr/>
              <a:t>5</a:t>
            </a:fld>
            <a:endParaRPr lang="en-US" dirty="0">
              <a:solidFill>
                <a:srgbClr val="ECEDD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033130" y="5045045"/>
            <a:ext cx="10023982" cy="772877"/>
            <a:chOff x="774847" y="5756244"/>
            <a:chExt cx="7517987" cy="772877"/>
          </a:xfrm>
        </p:grpSpPr>
        <p:grpSp>
          <p:nvGrpSpPr>
            <p:cNvPr id="8" name="Group 7"/>
            <p:cNvGrpSpPr/>
            <p:nvPr/>
          </p:nvGrpSpPr>
          <p:grpSpPr>
            <a:xfrm>
              <a:off x="774847" y="5867401"/>
              <a:ext cx="7517987" cy="661720"/>
              <a:chOff x="1066800" y="5867401"/>
              <a:chExt cx="7517987" cy="661720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066800" y="5935229"/>
                <a:ext cx="2076450" cy="5619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4876800" y="5867401"/>
                <a:ext cx="3707987" cy="661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7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Your chemical collection</a:t>
                </a:r>
              </a:p>
            </p:txBody>
          </p:sp>
          <p:sp>
            <p:nvSpPr>
              <p:cNvPr id="7" name="Left-Right Arrow 6"/>
              <p:cNvSpPr/>
              <p:nvPr/>
            </p:nvSpPr>
            <p:spPr>
              <a:xfrm>
                <a:off x="3438525" y="5967412"/>
                <a:ext cx="1143000" cy="457200"/>
              </a:xfrm>
              <a:prstGeom prst="left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20558A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==</a:t>
                </a: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3299496" y="5756244"/>
              <a:ext cx="839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InChI</a:t>
              </a: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/Key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778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thanks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Software 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collaborators</a:t>
            </a:r>
          </a:p>
          <a:p>
            <a:pPr lvl="1"/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NextMove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 Software (Roger </a:t>
            </a:r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Sayle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, Noel O’Boyle, John May) , Daniel Lowe</a:t>
            </a:r>
          </a:p>
          <a:p>
            <a:pPr lvl="1"/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Xemistry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 GmbH (Wolf D. Ihlenfeldt) </a:t>
            </a:r>
          </a:p>
          <a:p>
            <a:pPr lvl="1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OpenEye Scientific Software</a:t>
            </a:r>
          </a:p>
          <a:p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Chemical Health and Safety collaborators</a:t>
            </a:r>
          </a:p>
          <a:p>
            <a:pPr lvl="1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Especially: Leah McEwen (Cornell U.), Ralph Stuart (Keene State College)</a:t>
            </a:r>
          </a:p>
          <a:p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Chemical Ontology Collaborators</a:t>
            </a:r>
          </a:p>
          <a:p>
            <a:pPr lvl="1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Especially: Yannick </a:t>
            </a:r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Djoumbou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, Lutz Weber, Stephen </a:t>
            </a: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Boyer</a:t>
            </a:r>
          </a:p>
          <a:p>
            <a:r>
              <a:rPr lang="en-US" sz="24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Biohackatons</a:t>
            </a:r>
            <a:r>
              <a:rPr lang="en-US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2400" smtClean="0">
                <a:latin typeface="Helvetica" panose="020B0604020202020204" pitchFamily="34" charset="0"/>
                <a:cs typeface="Helvetica" panose="020B0604020202020204" pitchFamily="34" charset="0"/>
              </a:rPr>
              <a:t>InChI Trust, discussions</a:t>
            </a:r>
            <a:r>
              <a:rPr lang="en-US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and various communications</a:t>
            </a: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All PubChem Contributors and </a:t>
            </a:r>
            <a:r>
              <a:rPr lang="en-US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Collaborators</a:t>
            </a: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379200" y="6324600"/>
            <a:ext cx="812800" cy="457200"/>
          </a:xfrm>
          <a:prstGeom prst="rect">
            <a:avLst/>
          </a:prstGeom>
        </p:spPr>
        <p:txBody>
          <a:bodyPr lIns="91440" tIns="45720" rIns="91440" bIns="45720"/>
          <a:lstStyle/>
          <a:p>
            <a:fld id="{0C9FA9AA-3294-404D-B319-2B75C3DF66C7}" type="slidenum">
              <a:rPr lang="en-US" smtClean="0">
                <a:solidFill>
                  <a:srgbClr val="ECEDD1"/>
                </a:solidFill>
              </a:rPr>
              <a:pPr/>
              <a:t>50</a:t>
            </a:fld>
            <a:endParaRPr lang="en-US" dirty="0">
              <a:solidFill>
                <a:srgbClr val="ECED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62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214100" y="6324600"/>
            <a:ext cx="812800" cy="457200"/>
          </a:xfrm>
          <a:prstGeom prst="rect">
            <a:avLst/>
          </a:prstGeom>
        </p:spPr>
        <p:txBody>
          <a:bodyPr lIns="91440" tIns="45720" rIns="91440" bIns="45720"/>
          <a:lstStyle/>
          <a:p>
            <a:fld id="{0C9FA9AA-3294-404D-B319-2B75C3DF66C7}" type="slidenum">
              <a:rPr lang="en-US" smtClean="0">
                <a:solidFill>
                  <a:srgbClr val="ECEDD1"/>
                </a:solidFill>
              </a:rPr>
              <a:pPr/>
              <a:t>51</a:t>
            </a:fld>
            <a:endParaRPr lang="en-US" dirty="0">
              <a:solidFill>
                <a:srgbClr val="ECEDD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00" y="2343151"/>
            <a:ext cx="3657600" cy="1501140"/>
          </a:xfrm>
        </p:spPr>
        <p:txBody>
          <a:bodyPr>
            <a:normAutofit/>
          </a:bodyPr>
          <a:lstStyle/>
          <a:p>
            <a:r>
              <a:rPr lang="en-US" b="1" dirty="0"/>
              <a:t>Have any questions?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1" y="152400"/>
            <a:ext cx="7353300" cy="588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we need you your help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0406" y="1596624"/>
            <a:ext cx="12226006" cy="383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involved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978400" y="6283484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“We need you” image credit:</a:t>
            </a:r>
          </a:p>
          <a:p>
            <a:r>
              <a:rPr lang="en-US" sz="1400" dirty="0"/>
              <a:t>https://cdn.kualo.com/website/weneedyouwide.png</a:t>
            </a:r>
          </a:p>
        </p:txBody>
      </p:sp>
    </p:spTree>
    <p:extLst>
      <p:ext uri="{BB962C8B-B14F-4D97-AF65-F5344CB8AC3E}">
        <p14:creationId xmlns:p14="http://schemas.microsoft.com/office/powerpoint/2010/main" val="363867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UPAC | International Union of Pure and Applied Chemist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44" y="520700"/>
            <a:ext cx="432435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5357308" y="365125"/>
            <a:ext cx="5996492" cy="1325563"/>
          </a:xfrm>
        </p:spPr>
        <p:txBody>
          <a:bodyPr/>
          <a:lstStyle/>
          <a:p>
            <a:r>
              <a:rPr lang="en-US" dirty="0" smtClean="0"/>
              <a:t>Standards examples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Graphical Representation Standards for Chemical Structure Diagrams (2008)</a:t>
            </a:r>
          </a:p>
        </p:txBody>
      </p:sp>
      <p:pic>
        <p:nvPicPr>
          <p:cNvPr id="5121" name="Picture 1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362" y="1976755"/>
            <a:ext cx="48672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137" y="3197658"/>
            <a:ext cx="4657725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237" y="4893385"/>
            <a:ext cx="43434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96" y="3248199"/>
            <a:ext cx="4629150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392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Scientific i</a:t>
            </a:r>
            <a:r>
              <a:rPr lang="en-US" dirty="0" smtClean="0"/>
              <a:t>nformation needs standards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813460606"/>
              </p:ext>
            </p:extLst>
          </p:nvPr>
        </p:nvGraphicFramePr>
        <p:xfrm>
          <a:off x="406400" y="1651000"/>
          <a:ext cx="113792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601988" y="4851401"/>
            <a:ext cx="2994538" cy="1241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33" dirty="0"/>
              <a:t>Human </a:t>
            </a:r>
          </a:p>
          <a:p>
            <a:pPr algn="ctr"/>
            <a:r>
              <a:rPr lang="en-US" sz="3733" dirty="0"/>
              <a:t>understanding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753601" y="1905001"/>
            <a:ext cx="965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Tables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50400" y="5257801"/>
            <a:ext cx="693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Text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779437" y="1600201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Schemes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464801" y="5156201"/>
            <a:ext cx="1079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Figures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4400" y="2033797"/>
            <a:ext cx="673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PDF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50073" y="5156201"/>
            <a:ext cx="920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HTML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28800" y="1846422"/>
            <a:ext cx="693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Text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6401" y="4953002"/>
            <a:ext cx="1070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Images</a:t>
            </a:r>
          </a:p>
        </p:txBody>
      </p:sp>
      <p:sp>
        <p:nvSpPr>
          <p:cNvPr id="14" name="AutoShape 2" descr="Image result for science learning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5" name="AutoShape 4" descr="Image result for science learning"/>
          <p:cNvSpPr>
            <a:spLocks noChangeAspect="1" noChangeArrowheads="1"/>
          </p:cNvSpPr>
          <p:nvPr/>
        </p:nvSpPr>
        <p:spPr bwMode="auto">
          <a:xfrm>
            <a:off x="410633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6" name="AutoShape 6" descr="Image result for science learning"/>
          <p:cNvSpPr>
            <a:spLocks noChangeAspect="1" noChangeArrowheads="1"/>
          </p:cNvSpPr>
          <p:nvPr/>
        </p:nvSpPr>
        <p:spPr bwMode="auto">
          <a:xfrm>
            <a:off x="613833" y="2137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856" y="2000251"/>
            <a:ext cx="28448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966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information needs standards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85330318"/>
              </p:ext>
            </p:extLst>
          </p:nvPr>
        </p:nvGraphicFramePr>
        <p:xfrm>
          <a:off x="406400" y="2108200"/>
          <a:ext cx="113792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774316" y="4343401"/>
            <a:ext cx="2744085" cy="1815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33" b="1" i="1" dirty="0">
                <a:solidFill>
                  <a:srgbClr val="FF0000"/>
                </a:solidFill>
              </a:rPr>
              <a:t>Computers just don’t get it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26401" y="2631758"/>
            <a:ext cx="965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Tables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50400" y="5257801"/>
            <a:ext cx="693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40800" y="2108201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Schemes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31201" y="5156201"/>
            <a:ext cx="1079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Figures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29928" y="2428558"/>
            <a:ext cx="673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PDF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68135" y="5476558"/>
            <a:ext cx="920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HTML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95803" y="2123758"/>
            <a:ext cx="693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Text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39211" y="5171758"/>
            <a:ext cx="1070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Images</a:t>
            </a:r>
          </a:p>
        </p:txBody>
      </p:sp>
      <p:pic>
        <p:nvPicPr>
          <p:cNvPr id="8194" name="Picture 2" descr="Image result for sad comput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0" y="1701800"/>
            <a:ext cx="3272589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522250" y="6400923"/>
            <a:ext cx="4775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Image credit:</a:t>
            </a:r>
          </a:p>
          <a:p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https://static.spiceworks.com/attachments/cms/0000/2161/sad-computer.png</a:t>
            </a:r>
          </a:p>
        </p:txBody>
      </p:sp>
    </p:spTree>
    <p:extLst>
      <p:ext uri="{BB962C8B-B14F-4D97-AF65-F5344CB8AC3E}">
        <p14:creationId xmlns:p14="http://schemas.microsoft.com/office/powerpoint/2010/main" val="284884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chemical information divide</a:t>
            </a:r>
          </a:p>
        </p:txBody>
      </p:sp>
      <p:pic>
        <p:nvPicPr>
          <p:cNvPr id="7170" name="Picture 2" descr="Image result for separation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80014" y="1920875"/>
            <a:ext cx="6431972" cy="393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056739" y="6370606"/>
            <a:ext cx="42552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Image credit:</a:t>
            </a:r>
          </a:p>
          <a:p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https://hcldr.files.wordpress.com/2016/12/1-rr-0116-industry-divided.jpg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5230" y="2794914"/>
            <a:ext cx="20338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Human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understanding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44480" y="2794914"/>
            <a:ext cx="20338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Computer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understanding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4163" y="3835400"/>
            <a:ext cx="17610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scientific content </a:t>
            </a:r>
            <a:r>
              <a:rPr lang="en-US" sz="2400" dirty="0" smtClean="0"/>
              <a:t>interpreted no </a:t>
            </a:r>
            <a:r>
              <a:rPr lang="en-US" sz="2400" dirty="0"/>
              <a:t>matter the form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956800" y="3835400"/>
            <a:ext cx="19998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scientific content interpreted into terms and relationships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342229" y="300938"/>
            <a:ext cx="1989968" cy="649308"/>
            <a:chOff x="6096000" y="145018"/>
            <a:chExt cx="1492476" cy="486981"/>
          </a:xfrm>
        </p:grpSpPr>
        <p:sp>
          <p:nvSpPr>
            <p:cNvPr id="8" name="TextBox 7"/>
            <p:cNvSpPr txBox="1"/>
            <p:nvPr/>
          </p:nvSpPr>
          <p:spPr>
            <a:xfrm>
              <a:off x="6629400" y="285750"/>
              <a:ext cx="243096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v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96000" y="145018"/>
              <a:ext cx="1492476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u="sng" dirty="0"/>
                <a:t>understanding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150596" y="3530601"/>
            <a:ext cx="11112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Human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Intent</a:t>
            </a:r>
          </a:p>
        </p:txBody>
      </p:sp>
    </p:spTree>
    <p:extLst>
      <p:ext uri="{BB962C8B-B14F-4D97-AF65-F5344CB8AC3E}">
        <p14:creationId xmlns:p14="http://schemas.microsoft.com/office/powerpoint/2010/main" val="1172088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1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NCBI Colors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71BC"/>
      </a:accent1>
      <a:accent2>
        <a:srgbClr val="AEB0B5"/>
      </a:accent2>
      <a:accent3>
        <a:srgbClr val="00A6D2"/>
      </a:accent3>
      <a:accent4>
        <a:srgbClr val="981B1E"/>
      </a:accent4>
      <a:accent5>
        <a:srgbClr val="002455"/>
      </a:accent5>
      <a:accent6>
        <a:srgbClr val="2E854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ncbi_presentation_light_2018-final3" id="{98D4A0B7-E0BF-164B-A57A-F4BCD23BECE7}" vid="{3CA3D7C7-A90F-314B-994C-EF26FE2F6E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ncbi_presentation_light</Template>
  <TotalTime>8065</TotalTime>
  <Words>2138</Words>
  <Application>Microsoft Office PowerPoint</Application>
  <PresentationFormat>Custom</PresentationFormat>
  <Paragraphs>452</Paragraphs>
  <Slides>52</Slides>
  <Notes>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4" baseType="lpstr">
      <vt:lpstr>Office Theme</vt:lpstr>
      <vt:lpstr>MDLDrawObject Class</vt:lpstr>
      <vt:lpstr>The need for standards in chemical information</vt:lpstr>
      <vt:lpstr>There are multiple standard organizations</vt:lpstr>
      <vt:lpstr>Standards examples</vt:lpstr>
      <vt:lpstr>Standards examples</vt:lpstr>
      <vt:lpstr>Example use case for InChI or InChIKey:  Quickly map your records to other resources</vt:lpstr>
      <vt:lpstr>Standards examples</vt:lpstr>
      <vt:lpstr>Scientific information needs standards</vt:lpstr>
      <vt:lpstr>Scientific information needs standards</vt:lpstr>
      <vt:lpstr>The chemical information divide</vt:lpstr>
      <vt:lpstr>Towards digital standards</vt:lpstr>
      <vt:lpstr>RDA/IUPAC CPCDS Workshop at EPA</vt:lpstr>
      <vt:lpstr>Workshop on future of InChI</vt:lpstr>
      <vt:lpstr>InChI still being developed: Reactions  RInChI multi-component system notation</vt:lpstr>
      <vt:lpstr>InChI still being developed: Mixtures  MInChI example w/ concentration range notation</vt:lpstr>
      <vt:lpstr>Community Standards</vt:lpstr>
      <vt:lpstr>Example of SNFG for Lactose</vt:lpstr>
      <vt:lpstr>Industry Standards</vt:lpstr>
      <vt:lpstr>Industry Standards</vt:lpstr>
      <vt:lpstr>We have standards .. some emerging and some in progress.  Great!  Job done.</vt:lpstr>
      <vt:lpstr>Not so fast….</vt:lpstr>
      <vt:lpstr>Chemical (structure) information is and remains rather troublesome...</vt:lpstr>
      <vt:lpstr>Chemical information is not easy</vt:lpstr>
      <vt:lpstr>PowerPoint Presentation</vt:lpstr>
      <vt:lpstr>Resonance, Tautomerism, Ionization, and Mesomerism</vt:lpstr>
      <vt:lpstr>Metals and Oxygen</vt:lpstr>
      <vt:lpstr>Normalization of chemical information</vt:lpstr>
      <vt:lpstr>Normalization is a part of everything we do</vt:lpstr>
      <vt:lpstr>Normalization is a part of everything we do</vt:lpstr>
      <vt:lpstr>Normalization algorithms (and vendors) do not interpret the same information in the same way</vt:lpstr>
      <vt:lpstr>Normalization is tricky</vt:lpstr>
      <vt:lpstr>Normalization is a part of everything we do</vt:lpstr>
      <vt:lpstr>Chemical toolkits don’t behave the same for the same structure</vt:lpstr>
      <vt:lpstr>Where has this structure been?</vt:lpstr>
      <vt:lpstr>With whom has this structure been?</vt:lpstr>
      <vt:lpstr>Free flow of information</vt:lpstr>
      <vt:lpstr>PowerPoint Presentation</vt:lpstr>
      <vt:lpstr>PowerPoint Presentation</vt:lpstr>
      <vt:lpstr>“RoboChem” apocalypse? </vt:lpstr>
      <vt:lpstr>The chemical information divide</vt:lpstr>
      <vt:lpstr>The need for community best practices  How do I detect if normalization   did something (bad) to my structure?</vt:lpstr>
      <vt:lpstr>How to minimize normalization data corruption?</vt:lpstr>
      <vt:lpstr>Validation testing to detect data corruption</vt:lpstr>
      <vt:lpstr>You can help improve chemical informatics</vt:lpstr>
      <vt:lpstr>Call for Interest!</vt:lpstr>
      <vt:lpstr>Open Structure formats!  </vt:lpstr>
      <vt:lpstr>How to formally get involved?</vt:lpstr>
      <vt:lpstr>Chemical data issues are fundamental</vt:lpstr>
      <vt:lpstr>Summary</vt:lpstr>
      <vt:lpstr>PowerPoint Presentation</vt:lpstr>
      <vt:lpstr>Special thanks</vt:lpstr>
      <vt:lpstr>Have any questions?</vt:lpstr>
      <vt:lpstr>Get involved!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Bolton, Evan (NIH/NLM/NCBI) [E]</dc:creator>
  <cp:lastModifiedBy>ebolton</cp:lastModifiedBy>
  <cp:revision>56</cp:revision>
  <dcterms:created xsi:type="dcterms:W3CDTF">2018-04-25T15:33:41Z</dcterms:created>
  <dcterms:modified xsi:type="dcterms:W3CDTF">2018-05-02T16:27:57Z</dcterms:modified>
</cp:coreProperties>
</file>